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07" r:id="rId3"/>
    <p:sldId id="261" r:id="rId4"/>
    <p:sldId id="292" r:id="rId5"/>
    <p:sldId id="294" r:id="rId6"/>
    <p:sldId id="305" r:id="rId7"/>
    <p:sldId id="303" r:id="rId8"/>
    <p:sldId id="266" r:id="rId9"/>
    <p:sldId id="267" r:id="rId10"/>
    <p:sldId id="306" r:id="rId11"/>
    <p:sldId id="257" r:id="rId12"/>
    <p:sldId id="274" r:id="rId13"/>
    <p:sldId id="311" r:id="rId14"/>
    <p:sldId id="260" r:id="rId15"/>
    <p:sldId id="308" r:id="rId16"/>
    <p:sldId id="262" r:id="rId17"/>
    <p:sldId id="270" r:id="rId18"/>
    <p:sldId id="275" r:id="rId19"/>
    <p:sldId id="269" r:id="rId20"/>
    <p:sldId id="263" r:id="rId21"/>
    <p:sldId id="264" r:id="rId22"/>
    <p:sldId id="293" r:id="rId23"/>
    <p:sldId id="278" r:id="rId24"/>
    <p:sldId id="268" r:id="rId25"/>
    <p:sldId id="309" r:id="rId26"/>
    <p:sldId id="310" r:id="rId27"/>
    <p:sldId id="284" r:id="rId28"/>
    <p:sldId id="295" r:id="rId29"/>
    <p:sldId id="296" r:id="rId30"/>
    <p:sldId id="313" r:id="rId31"/>
    <p:sldId id="297" r:id="rId32"/>
    <p:sldId id="299" r:id="rId33"/>
    <p:sldId id="300" r:id="rId34"/>
    <p:sldId id="301" r:id="rId35"/>
    <p:sldId id="290" r:id="rId36"/>
    <p:sldId id="291" r:id="rId37"/>
  </p:sldIdLst>
  <p:sldSz cx="9144000" cy="5143500" type="screen16x9"/>
  <p:notesSz cx="10021888" cy="6888163"/>
  <p:embeddedFontLst>
    <p:embeddedFont>
      <p:font typeface="Gloria Hallelujah" panose="020B0604020202020204" charset="0"/>
      <p:regular r:id="rId39"/>
    </p:embeddedFont>
    <p:embeddedFont>
      <p:font typeface="League Spartan" panose="020B0604020202020204" charset="0"/>
      <p:regular r:id="rId40"/>
      <p:bold r:id="rId41"/>
    </p:embeddedFont>
    <p:embeddedFont>
      <p:font typeface="Nunito" panose="020B0604020202020204" charset="-18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Open Sans" panose="020B0604020202020204" charset="0"/>
      <p:regular r:id="rId50"/>
    </p:embeddedFont>
    <p:embeddedFont>
      <p:font typeface="Bahnschrift" panose="020B0502040204020203" pitchFamily="3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hTkyOwBtuah06XuSAWn2aR53b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4" autoAdjust="0"/>
    <p:restoredTop sz="94771" autoAdjust="0"/>
  </p:normalViewPr>
  <p:slideViewPr>
    <p:cSldViewPr snapToGrid="0">
      <p:cViewPr varScale="1">
        <p:scale>
          <a:sx n="146" d="100"/>
          <a:sy n="146" d="100"/>
        </p:scale>
        <p:origin x="684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00"/>
    </p:cViewPr>
  </p:sorterViewPr>
  <p:notesViewPr>
    <p:cSldViewPr snapToGrid="0">
      <p:cViewPr varScale="1">
        <p:scale>
          <a:sx n="62" d="100"/>
          <a:sy n="62" d="100"/>
        </p:scale>
        <p:origin x="2479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0FD0C-1A69-4594-BACD-174834F6D0FF}" type="doc">
      <dgm:prSet loTypeId="urn:microsoft.com/office/officeart/2005/8/layout/balance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k-SK"/>
        </a:p>
      </dgm:t>
    </dgm:pt>
    <dgm:pt modelId="{17D2335A-DBFA-4F0A-AB79-0A755B207E67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sk-SK" dirty="0">
              <a:solidFill>
                <a:schemeClr val="tx1"/>
              </a:solidFill>
              <a:latin typeface="Nunito" panose="020B0604020202020204" charset="-18"/>
            </a:rPr>
            <a:t>Vedomosti</a:t>
          </a:r>
        </a:p>
      </dgm:t>
    </dgm:pt>
    <dgm:pt modelId="{F12D49EB-D191-4632-863C-AF6DC8A9785F}" type="parTrans" cxnId="{82E52FEE-5DA0-4250-9574-7448E49F3341}">
      <dgm:prSet/>
      <dgm:spPr/>
      <dgm:t>
        <a:bodyPr/>
        <a:lstStyle/>
        <a:p>
          <a:endParaRPr lang="sk-SK"/>
        </a:p>
      </dgm:t>
    </dgm:pt>
    <dgm:pt modelId="{6280B944-3F3F-4ECA-8DBF-B5C21A1DF777}" type="sibTrans" cxnId="{82E52FEE-5DA0-4250-9574-7448E49F3341}">
      <dgm:prSet/>
      <dgm:spPr/>
      <dgm:t>
        <a:bodyPr/>
        <a:lstStyle/>
        <a:p>
          <a:endParaRPr lang="sk-SK"/>
        </a:p>
      </dgm:t>
    </dgm:pt>
    <dgm:pt modelId="{378988AE-B9E1-4603-AF92-0C9297A3468A}">
      <dgm:prSet phldrT="[Text]"/>
      <dgm:spPr/>
      <dgm:t>
        <a:bodyPr/>
        <a:lstStyle/>
        <a:p>
          <a:r>
            <a:rPr lang="sk-SK" dirty="0">
              <a:latin typeface="Nunito" panose="020B0604020202020204" charset="-18"/>
            </a:rPr>
            <a:t>Pojmy</a:t>
          </a:r>
        </a:p>
      </dgm:t>
    </dgm:pt>
    <dgm:pt modelId="{CAD274E8-2DEA-4D08-8156-349A4C0C904B}" type="parTrans" cxnId="{120C3138-83AB-4FEA-9FE6-D196D34A1A99}">
      <dgm:prSet/>
      <dgm:spPr/>
      <dgm:t>
        <a:bodyPr/>
        <a:lstStyle/>
        <a:p>
          <a:endParaRPr lang="sk-SK"/>
        </a:p>
      </dgm:t>
    </dgm:pt>
    <dgm:pt modelId="{E60748DB-D9B2-4CA9-A68F-5E8C57AE201C}" type="sibTrans" cxnId="{120C3138-83AB-4FEA-9FE6-D196D34A1A99}">
      <dgm:prSet/>
      <dgm:spPr/>
      <dgm:t>
        <a:bodyPr/>
        <a:lstStyle/>
        <a:p>
          <a:endParaRPr lang="sk-SK"/>
        </a:p>
      </dgm:t>
    </dgm:pt>
    <dgm:pt modelId="{422825B0-3C8A-44B8-80F4-86B6ACC1215F}">
      <dgm:prSet phldrT="[Text]"/>
      <dgm:spPr/>
      <dgm:t>
        <a:bodyPr/>
        <a:lstStyle/>
        <a:p>
          <a:r>
            <a:rPr lang="sk-SK" dirty="0">
              <a:latin typeface="Nunito" panose="020B0604020202020204" charset="-18"/>
            </a:rPr>
            <a:t>Fakty</a:t>
          </a:r>
        </a:p>
      </dgm:t>
    </dgm:pt>
    <dgm:pt modelId="{8EDBB2F2-9F66-41F8-B030-8B1AAEE0A44A}" type="parTrans" cxnId="{79000CF1-9AAC-4917-A5BD-D244FD52918B}">
      <dgm:prSet/>
      <dgm:spPr/>
      <dgm:t>
        <a:bodyPr/>
        <a:lstStyle/>
        <a:p>
          <a:endParaRPr lang="sk-SK"/>
        </a:p>
      </dgm:t>
    </dgm:pt>
    <dgm:pt modelId="{7F6AF202-6B73-40F2-B0AF-E13ECC7701E2}" type="sibTrans" cxnId="{79000CF1-9AAC-4917-A5BD-D244FD52918B}">
      <dgm:prSet/>
      <dgm:spPr/>
      <dgm:t>
        <a:bodyPr/>
        <a:lstStyle/>
        <a:p>
          <a:endParaRPr lang="sk-SK"/>
        </a:p>
      </dgm:t>
    </dgm:pt>
    <dgm:pt modelId="{983ED6E9-1E4D-430B-A59C-585C0E3818E3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k-SK" dirty="0">
              <a:latin typeface="Nunito" panose="020B0604020202020204" charset="-18"/>
            </a:rPr>
            <a:t>Myslenie a konanie</a:t>
          </a:r>
        </a:p>
      </dgm:t>
    </dgm:pt>
    <dgm:pt modelId="{25FE2ED9-8E14-4DCB-AEEF-BAD23C46B756}" type="parTrans" cxnId="{22BA5564-8387-47A4-9C36-AA39C41A62FE}">
      <dgm:prSet/>
      <dgm:spPr/>
      <dgm:t>
        <a:bodyPr/>
        <a:lstStyle/>
        <a:p>
          <a:endParaRPr lang="sk-SK"/>
        </a:p>
      </dgm:t>
    </dgm:pt>
    <dgm:pt modelId="{BA89170D-EF5F-4229-A285-F00CC77BE66C}" type="sibTrans" cxnId="{22BA5564-8387-47A4-9C36-AA39C41A62FE}">
      <dgm:prSet/>
      <dgm:spPr/>
      <dgm:t>
        <a:bodyPr/>
        <a:lstStyle/>
        <a:p>
          <a:endParaRPr lang="sk-SK"/>
        </a:p>
      </dgm:t>
    </dgm:pt>
    <dgm:pt modelId="{A13286EE-9A53-415E-ACFA-1CFD790EA943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sk-SK" dirty="0">
              <a:latin typeface="Nunito" panose="020B0604020202020204" charset="-18"/>
            </a:rPr>
            <a:t>Pamätaj si a ak to  dokážeš, pochop</a:t>
          </a:r>
        </a:p>
      </dgm:t>
    </dgm:pt>
    <dgm:pt modelId="{A444F3CB-B1A8-4E00-96A3-3B1448887E6F}" type="parTrans" cxnId="{9AEF85AA-2007-4F42-A4D7-12A21AC4C86B}">
      <dgm:prSet/>
      <dgm:spPr/>
      <dgm:t>
        <a:bodyPr/>
        <a:lstStyle/>
        <a:p>
          <a:endParaRPr lang="sk-SK"/>
        </a:p>
      </dgm:t>
    </dgm:pt>
    <dgm:pt modelId="{3F207A10-3BDF-41BD-8A95-AB62C5230DCE}" type="sibTrans" cxnId="{9AEF85AA-2007-4F42-A4D7-12A21AC4C86B}">
      <dgm:prSet/>
      <dgm:spPr/>
      <dgm:t>
        <a:bodyPr/>
        <a:lstStyle/>
        <a:p>
          <a:endParaRPr lang="sk-SK"/>
        </a:p>
      </dgm:t>
    </dgm:pt>
    <dgm:pt modelId="{1DFC2631-02E2-4592-88BE-A0F7C3E18330}">
      <dgm:prSet phldrT="[Text]"/>
      <dgm:spPr/>
      <dgm:t>
        <a:bodyPr/>
        <a:lstStyle/>
        <a:p>
          <a:r>
            <a:rPr lang="sk-SK" dirty="0">
              <a:latin typeface="Nunito" panose="020B0604020202020204" charset="-18"/>
            </a:rPr>
            <a:t>Súvislosti</a:t>
          </a:r>
        </a:p>
      </dgm:t>
    </dgm:pt>
    <dgm:pt modelId="{7C01C24A-8D03-4D05-BD54-8C43EADB28A2}" type="parTrans" cxnId="{BC9F6059-4027-4DB6-B875-C36F5A8FCB2A}">
      <dgm:prSet/>
      <dgm:spPr/>
      <dgm:t>
        <a:bodyPr/>
        <a:lstStyle/>
        <a:p>
          <a:endParaRPr lang="sk-SK"/>
        </a:p>
      </dgm:t>
    </dgm:pt>
    <dgm:pt modelId="{C00B75BA-E425-4668-9485-1C096F65EB71}" type="sibTrans" cxnId="{BC9F6059-4027-4DB6-B875-C36F5A8FCB2A}">
      <dgm:prSet/>
      <dgm:spPr/>
      <dgm:t>
        <a:bodyPr/>
        <a:lstStyle/>
        <a:p>
          <a:endParaRPr lang="sk-SK"/>
        </a:p>
      </dgm:t>
    </dgm:pt>
    <dgm:pt modelId="{BB3B141F-88B8-4FB8-BEDC-53CB9414B378}" type="pres">
      <dgm:prSet presAssocID="{56E0FD0C-1A69-4594-BACD-174834F6D0FF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DD973D5C-5F46-42FC-90E0-5D9CE3ACB77B}" type="pres">
      <dgm:prSet presAssocID="{56E0FD0C-1A69-4594-BACD-174834F6D0FF}" presName="dummyMaxCanvas" presStyleCnt="0"/>
      <dgm:spPr/>
    </dgm:pt>
    <dgm:pt modelId="{F89A2A6F-A193-4F02-A50D-70A23941D3F9}" type="pres">
      <dgm:prSet presAssocID="{56E0FD0C-1A69-4594-BACD-174834F6D0FF}" presName="parentComposite" presStyleCnt="0"/>
      <dgm:spPr/>
    </dgm:pt>
    <dgm:pt modelId="{E44AED3F-0889-48D1-9990-0562BBEA2C09}" type="pres">
      <dgm:prSet presAssocID="{56E0FD0C-1A69-4594-BACD-174834F6D0FF}" presName="parent1" presStyleLbl="alignAccFollowNode1" presStyleIdx="0" presStyleCnt="4" custAng="21425368" custLinFactNeighborX="-16079" custLinFactNeighborY="13801">
        <dgm:presLayoutVars>
          <dgm:chMax val="4"/>
        </dgm:presLayoutVars>
      </dgm:prSet>
      <dgm:spPr/>
      <dgm:t>
        <a:bodyPr/>
        <a:lstStyle/>
        <a:p>
          <a:endParaRPr lang="sk-SK"/>
        </a:p>
      </dgm:t>
    </dgm:pt>
    <dgm:pt modelId="{0FC4C4C2-69BF-4C82-ACEF-C0493FB3A28A}" type="pres">
      <dgm:prSet presAssocID="{56E0FD0C-1A69-4594-BACD-174834F6D0FF}" presName="parent2" presStyleLbl="alignAccFollowNode1" presStyleIdx="1" presStyleCnt="4" custAng="21266864" custLinFactNeighborX="-25210" custLinFactNeighborY="-3043">
        <dgm:presLayoutVars>
          <dgm:chMax val="4"/>
        </dgm:presLayoutVars>
      </dgm:prSet>
      <dgm:spPr/>
      <dgm:t>
        <a:bodyPr/>
        <a:lstStyle/>
        <a:p>
          <a:endParaRPr lang="sk-SK"/>
        </a:p>
      </dgm:t>
    </dgm:pt>
    <dgm:pt modelId="{D270168F-C24D-4FF9-818D-CD6AD61E3A16}" type="pres">
      <dgm:prSet presAssocID="{56E0FD0C-1A69-4594-BACD-174834F6D0FF}" presName="childrenComposite" presStyleCnt="0"/>
      <dgm:spPr/>
    </dgm:pt>
    <dgm:pt modelId="{B37FD403-E255-4023-832B-A700A8B35FB0}" type="pres">
      <dgm:prSet presAssocID="{56E0FD0C-1A69-4594-BACD-174834F6D0FF}" presName="dummyMaxCanvas_ChildArea" presStyleCnt="0"/>
      <dgm:spPr/>
    </dgm:pt>
    <dgm:pt modelId="{B7D86338-1F1D-4F00-9012-CCCC70F862F1}" type="pres">
      <dgm:prSet presAssocID="{56E0FD0C-1A69-4594-BACD-174834F6D0FF}" presName="fulcrum" presStyleLbl="alignAccFollowNode1" presStyleIdx="2" presStyleCnt="4"/>
      <dgm:spPr/>
    </dgm:pt>
    <dgm:pt modelId="{32679C25-524F-4000-9D39-349FC6E0853B}" type="pres">
      <dgm:prSet presAssocID="{56E0FD0C-1A69-4594-BACD-174834F6D0FF}" presName="balance_31" presStyleLbl="alignAccFollowNode1" presStyleIdx="3" presStyleCnt="4">
        <dgm:presLayoutVars>
          <dgm:bulletEnabled val="1"/>
        </dgm:presLayoutVars>
      </dgm:prSet>
      <dgm:spPr/>
    </dgm:pt>
    <dgm:pt modelId="{F76C8C86-2AAB-4C7B-8314-4CE9AE75C21B}" type="pres">
      <dgm:prSet presAssocID="{56E0FD0C-1A69-4594-BACD-174834F6D0FF}" presName="left_31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F5695FB-EAA8-4BB3-ADDF-09A8B7D0A1B1}" type="pres">
      <dgm:prSet presAssocID="{56E0FD0C-1A69-4594-BACD-174834F6D0FF}" presName="left_31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DCD58D7-8CE7-4A37-BB04-6AA95B30A3C1}" type="pres">
      <dgm:prSet presAssocID="{56E0FD0C-1A69-4594-BACD-174834F6D0FF}" presName="left_31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5DECDAF6-8A33-433B-8BC3-85D8AAEEBD2D}" type="pres">
      <dgm:prSet presAssocID="{56E0FD0C-1A69-4594-BACD-174834F6D0FF}" presName="right_31_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22BA5564-8387-47A4-9C36-AA39C41A62FE}" srcId="{56E0FD0C-1A69-4594-BACD-174834F6D0FF}" destId="{983ED6E9-1E4D-430B-A59C-585C0E3818E3}" srcOrd="1" destOrd="0" parTransId="{25FE2ED9-8E14-4DCB-AEEF-BAD23C46B756}" sibTransId="{BA89170D-EF5F-4229-A285-F00CC77BE66C}"/>
    <dgm:cxn modelId="{79000CF1-9AAC-4917-A5BD-D244FD52918B}" srcId="{17D2335A-DBFA-4F0A-AB79-0A755B207E67}" destId="{422825B0-3C8A-44B8-80F4-86B6ACC1215F}" srcOrd="2" destOrd="0" parTransId="{8EDBB2F2-9F66-41F8-B030-8B1AAEE0A44A}" sibTransId="{7F6AF202-6B73-40F2-B0AF-E13ECC7701E2}"/>
    <dgm:cxn modelId="{4391D75C-406B-4C6B-A377-0D290835EC7E}" type="presOf" srcId="{983ED6E9-1E4D-430B-A59C-585C0E3818E3}" destId="{0FC4C4C2-69BF-4C82-ACEF-C0493FB3A28A}" srcOrd="0" destOrd="0" presId="urn:microsoft.com/office/officeart/2005/8/layout/balance1"/>
    <dgm:cxn modelId="{82E52FEE-5DA0-4250-9574-7448E49F3341}" srcId="{56E0FD0C-1A69-4594-BACD-174834F6D0FF}" destId="{17D2335A-DBFA-4F0A-AB79-0A755B207E67}" srcOrd="0" destOrd="0" parTransId="{F12D49EB-D191-4632-863C-AF6DC8A9785F}" sibTransId="{6280B944-3F3F-4ECA-8DBF-B5C21A1DF777}"/>
    <dgm:cxn modelId="{094707CC-F4A1-42C6-B1C0-80BA3E156ED8}" type="presOf" srcId="{1DFC2631-02E2-4592-88BE-A0F7C3E18330}" destId="{F76C8C86-2AAB-4C7B-8314-4CE9AE75C21B}" srcOrd="0" destOrd="0" presId="urn:microsoft.com/office/officeart/2005/8/layout/balance1"/>
    <dgm:cxn modelId="{59257218-BE3F-4A8B-AD57-E6187754CDAF}" type="presOf" srcId="{56E0FD0C-1A69-4594-BACD-174834F6D0FF}" destId="{BB3B141F-88B8-4FB8-BEDC-53CB9414B378}" srcOrd="0" destOrd="0" presId="urn:microsoft.com/office/officeart/2005/8/layout/balance1"/>
    <dgm:cxn modelId="{120C3138-83AB-4FEA-9FE6-D196D34A1A99}" srcId="{17D2335A-DBFA-4F0A-AB79-0A755B207E67}" destId="{378988AE-B9E1-4603-AF92-0C9297A3468A}" srcOrd="1" destOrd="0" parTransId="{CAD274E8-2DEA-4D08-8156-349A4C0C904B}" sibTransId="{E60748DB-D9B2-4CA9-A68F-5E8C57AE201C}"/>
    <dgm:cxn modelId="{E8B60ECA-398E-406C-BFD2-340DE798AEE5}" type="presOf" srcId="{17D2335A-DBFA-4F0A-AB79-0A755B207E67}" destId="{E44AED3F-0889-48D1-9990-0562BBEA2C09}" srcOrd="0" destOrd="0" presId="urn:microsoft.com/office/officeart/2005/8/layout/balance1"/>
    <dgm:cxn modelId="{BC9F6059-4027-4DB6-B875-C36F5A8FCB2A}" srcId="{17D2335A-DBFA-4F0A-AB79-0A755B207E67}" destId="{1DFC2631-02E2-4592-88BE-A0F7C3E18330}" srcOrd="0" destOrd="0" parTransId="{7C01C24A-8D03-4D05-BD54-8C43EADB28A2}" sibTransId="{C00B75BA-E425-4668-9485-1C096F65EB71}"/>
    <dgm:cxn modelId="{9AEF85AA-2007-4F42-A4D7-12A21AC4C86B}" srcId="{983ED6E9-1E4D-430B-A59C-585C0E3818E3}" destId="{A13286EE-9A53-415E-ACFA-1CFD790EA943}" srcOrd="0" destOrd="0" parTransId="{A444F3CB-B1A8-4E00-96A3-3B1448887E6F}" sibTransId="{3F207A10-3BDF-41BD-8A95-AB62C5230DCE}"/>
    <dgm:cxn modelId="{E4B88D50-6030-4551-BE66-579EF6FF5BD8}" type="presOf" srcId="{A13286EE-9A53-415E-ACFA-1CFD790EA943}" destId="{5DECDAF6-8A33-433B-8BC3-85D8AAEEBD2D}" srcOrd="0" destOrd="0" presId="urn:microsoft.com/office/officeart/2005/8/layout/balance1"/>
    <dgm:cxn modelId="{F3BC7AC3-DC33-4871-BB32-7BD920677C67}" type="presOf" srcId="{422825B0-3C8A-44B8-80F4-86B6ACC1215F}" destId="{9DCD58D7-8CE7-4A37-BB04-6AA95B30A3C1}" srcOrd="0" destOrd="0" presId="urn:microsoft.com/office/officeart/2005/8/layout/balance1"/>
    <dgm:cxn modelId="{CFECFEC1-0D30-4C65-A997-28CE0B437C89}" type="presOf" srcId="{378988AE-B9E1-4603-AF92-0C9297A3468A}" destId="{3F5695FB-EAA8-4BB3-ADDF-09A8B7D0A1B1}" srcOrd="0" destOrd="0" presId="urn:microsoft.com/office/officeart/2005/8/layout/balance1"/>
    <dgm:cxn modelId="{0B712F23-5217-40BD-9A17-9F7025821351}" type="presParOf" srcId="{BB3B141F-88B8-4FB8-BEDC-53CB9414B378}" destId="{DD973D5C-5F46-42FC-90E0-5D9CE3ACB77B}" srcOrd="0" destOrd="0" presId="urn:microsoft.com/office/officeart/2005/8/layout/balance1"/>
    <dgm:cxn modelId="{6918EF7E-CB33-4FDC-92A2-D8D110C483E4}" type="presParOf" srcId="{BB3B141F-88B8-4FB8-BEDC-53CB9414B378}" destId="{F89A2A6F-A193-4F02-A50D-70A23941D3F9}" srcOrd="1" destOrd="0" presId="urn:microsoft.com/office/officeart/2005/8/layout/balance1"/>
    <dgm:cxn modelId="{72475A5F-B4B7-40DB-8DFE-8150725949FF}" type="presParOf" srcId="{F89A2A6F-A193-4F02-A50D-70A23941D3F9}" destId="{E44AED3F-0889-48D1-9990-0562BBEA2C09}" srcOrd="0" destOrd="0" presId="urn:microsoft.com/office/officeart/2005/8/layout/balance1"/>
    <dgm:cxn modelId="{02FD6824-E8D8-4213-86AC-951A9FC269CB}" type="presParOf" srcId="{F89A2A6F-A193-4F02-A50D-70A23941D3F9}" destId="{0FC4C4C2-69BF-4C82-ACEF-C0493FB3A28A}" srcOrd="1" destOrd="0" presId="urn:microsoft.com/office/officeart/2005/8/layout/balance1"/>
    <dgm:cxn modelId="{89ED580A-2486-4869-A769-EE6744FC9C85}" type="presParOf" srcId="{BB3B141F-88B8-4FB8-BEDC-53CB9414B378}" destId="{D270168F-C24D-4FF9-818D-CD6AD61E3A16}" srcOrd="2" destOrd="0" presId="urn:microsoft.com/office/officeart/2005/8/layout/balance1"/>
    <dgm:cxn modelId="{18D089F4-07E4-4E43-BD89-D627D4E1C05D}" type="presParOf" srcId="{D270168F-C24D-4FF9-818D-CD6AD61E3A16}" destId="{B37FD403-E255-4023-832B-A700A8B35FB0}" srcOrd="0" destOrd="0" presId="urn:microsoft.com/office/officeart/2005/8/layout/balance1"/>
    <dgm:cxn modelId="{3E95777D-3033-4C62-A768-30B2137B81DC}" type="presParOf" srcId="{D270168F-C24D-4FF9-818D-CD6AD61E3A16}" destId="{B7D86338-1F1D-4F00-9012-CCCC70F862F1}" srcOrd="1" destOrd="0" presId="urn:microsoft.com/office/officeart/2005/8/layout/balance1"/>
    <dgm:cxn modelId="{253CEADB-B2C2-4944-B18C-99A61F9741E8}" type="presParOf" srcId="{D270168F-C24D-4FF9-818D-CD6AD61E3A16}" destId="{32679C25-524F-4000-9D39-349FC6E0853B}" srcOrd="2" destOrd="0" presId="urn:microsoft.com/office/officeart/2005/8/layout/balance1"/>
    <dgm:cxn modelId="{5E717518-595D-444E-B1CC-A06E58E44481}" type="presParOf" srcId="{D270168F-C24D-4FF9-818D-CD6AD61E3A16}" destId="{F76C8C86-2AAB-4C7B-8314-4CE9AE75C21B}" srcOrd="3" destOrd="0" presId="urn:microsoft.com/office/officeart/2005/8/layout/balance1"/>
    <dgm:cxn modelId="{D4E4C1A7-E371-4E0B-830E-1EA0C43D2F15}" type="presParOf" srcId="{D270168F-C24D-4FF9-818D-CD6AD61E3A16}" destId="{3F5695FB-EAA8-4BB3-ADDF-09A8B7D0A1B1}" srcOrd="4" destOrd="0" presId="urn:microsoft.com/office/officeart/2005/8/layout/balance1"/>
    <dgm:cxn modelId="{982A9FD6-597B-4624-A26A-DF3A879BBD6E}" type="presParOf" srcId="{D270168F-C24D-4FF9-818D-CD6AD61E3A16}" destId="{9DCD58D7-8CE7-4A37-BB04-6AA95B30A3C1}" srcOrd="5" destOrd="0" presId="urn:microsoft.com/office/officeart/2005/8/layout/balance1"/>
    <dgm:cxn modelId="{018FEDC3-276D-42BE-8B30-3BAAD1AE508B}" type="presParOf" srcId="{D270168F-C24D-4FF9-818D-CD6AD61E3A16}" destId="{5DECDAF6-8A33-433B-8BC3-85D8AAEEBD2D}" srcOrd="6" destOrd="0" presId="urn:microsoft.com/office/officeart/2005/8/layout/balance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7D4454-16CE-4A8F-AF33-2D9B5294C47D}" type="doc">
      <dgm:prSet loTypeId="urn:microsoft.com/office/officeart/2005/8/layout/balance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k-SK"/>
        </a:p>
      </dgm:t>
    </dgm:pt>
    <dgm:pt modelId="{D4D8F8DD-68AB-4A1B-A438-A674652860F2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k-SK" dirty="0">
              <a:latin typeface="Nunito" panose="020B0604020202020204" charset="-18"/>
            </a:rPr>
            <a:t>Vedomosti</a:t>
          </a:r>
        </a:p>
      </dgm:t>
    </dgm:pt>
    <dgm:pt modelId="{A2EF90F2-6B88-4921-B53C-A292F388C42E}" type="parTrans" cxnId="{19B07C2B-396C-4874-899A-C672BB085E79}">
      <dgm:prSet/>
      <dgm:spPr/>
      <dgm:t>
        <a:bodyPr/>
        <a:lstStyle/>
        <a:p>
          <a:endParaRPr lang="sk-SK"/>
        </a:p>
      </dgm:t>
    </dgm:pt>
    <dgm:pt modelId="{2ED23F05-1B68-4017-965B-E2E225C1209C}" type="sibTrans" cxnId="{19B07C2B-396C-4874-899A-C672BB085E79}">
      <dgm:prSet/>
      <dgm:spPr/>
      <dgm:t>
        <a:bodyPr/>
        <a:lstStyle/>
        <a:p>
          <a:endParaRPr lang="sk-SK"/>
        </a:p>
      </dgm:t>
    </dgm:pt>
    <dgm:pt modelId="{DA44D274-1672-41CE-9804-37B402687AA6}">
      <dgm:prSet phldrT="[Text]"/>
      <dgm:spPr/>
      <dgm:t>
        <a:bodyPr/>
        <a:lstStyle/>
        <a:p>
          <a:r>
            <a:rPr lang="sk-SK" dirty="0">
              <a:latin typeface="Nunito" panose="020B0604020202020204" charset="-18"/>
            </a:rPr>
            <a:t>Fakty, pojmy</a:t>
          </a:r>
        </a:p>
      </dgm:t>
    </dgm:pt>
    <dgm:pt modelId="{9F5C1498-1789-440B-B5D8-7876EBFC3B84}" type="parTrans" cxnId="{44173B27-34EE-4C13-940B-3D7B73C5577A}">
      <dgm:prSet/>
      <dgm:spPr/>
      <dgm:t>
        <a:bodyPr/>
        <a:lstStyle/>
        <a:p>
          <a:endParaRPr lang="sk-SK"/>
        </a:p>
      </dgm:t>
    </dgm:pt>
    <dgm:pt modelId="{D509D556-17A7-4133-ADA2-315B4103A639}" type="sibTrans" cxnId="{44173B27-34EE-4C13-940B-3D7B73C5577A}">
      <dgm:prSet/>
      <dgm:spPr/>
      <dgm:t>
        <a:bodyPr/>
        <a:lstStyle/>
        <a:p>
          <a:endParaRPr lang="sk-SK"/>
        </a:p>
      </dgm:t>
    </dgm:pt>
    <dgm:pt modelId="{07B90F5B-B00E-4232-AA5D-CEF37E655F0F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k-SK" dirty="0">
              <a:latin typeface="Nunito" panose="020B0604020202020204" charset="-18"/>
            </a:rPr>
            <a:t>Myslenie a konanie</a:t>
          </a:r>
        </a:p>
      </dgm:t>
    </dgm:pt>
    <dgm:pt modelId="{AA7C59D8-E5FA-4F8A-A60E-CF4CE46E08CD}" type="parTrans" cxnId="{17075EF6-87F4-4D9C-B1B3-2E924BE902B0}">
      <dgm:prSet/>
      <dgm:spPr/>
      <dgm:t>
        <a:bodyPr/>
        <a:lstStyle/>
        <a:p>
          <a:endParaRPr lang="sk-SK"/>
        </a:p>
      </dgm:t>
    </dgm:pt>
    <dgm:pt modelId="{78E2D123-81A9-460B-81A4-CD0CE6110065}" type="sibTrans" cxnId="{17075EF6-87F4-4D9C-B1B3-2E924BE902B0}">
      <dgm:prSet/>
      <dgm:spPr/>
      <dgm:t>
        <a:bodyPr/>
        <a:lstStyle/>
        <a:p>
          <a:endParaRPr lang="sk-SK"/>
        </a:p>
      </dgm:t>
    </dgm:pt>
    <dgm:pt modelId="{DEECB4EF-3A50-48C5-827D-A7FF31F4F70B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sk-SK" dirty="0">
              <a:latin typeface="Nunito" panose="020B0604020202020204" charset="-18"/>
            </a:rPr>
            <a:t>Konaj zodpovedne</a:t>
          </a:r>
        </a:p>
      </dgm:t>
    </dgm:pt>
    <dgm:pt modelId="{1E2AE135-0984-45C3-831C-D6B04A7A29F8}" type="parTrans" cxnId="{76D1A6A2-975C-45A0-8A0C-657EE7217C84}">
      <dgm:prSet/>
      <dgm:spPr/>
      <dgm:t>
        <a:bodyPr/>
        <a:lstStyle/>
        <a:p>
          <a:endParaRPr lang="sk-SK"/>
        </a:p>
      </dgm:t>
    </dgm:pt>
    <dgm:pt modelId="{89545811-0862-4DB8-BDD2-229873025084}" type="sibTrans" cxnId="{76D1A6A2-975C-45A0-8A0C-657EE7217C84}">
      <dgm:prSet/>
      <dgm:spPr/>
      <dgm:t>
        <a:bodyPr/>
        <a:lstStyle/>
        <a:p>
          <a:endParaRPr lang="sk-SK"/>
        </a:p>
      </dgm:t>
    </dgm:pt>
    <dgm:pt modelId="{0EF7433C-9C1C-4422-B852-63F6199C55FA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sk-SK" dirty="0">
              <a:latin typeface="Nunito" panose="020B0604020202020204" charset="-18"/>
            </a:rPr>
            <a:t>Mysli (kriticky a tvorivo)</a:t>
          </a:r>
        </a:p>
      </dgm:t>
    </dgm:pt>
    <dgm:pt modelId="{19454F50-2616-4136-B575-90F4ABEC3512}" type="parTrans" cxnId="{EC97BCA9-E481-4F7F-8D7F-D56724B79223}">
      <dgm:prSet/>
      <dgm:spPr/>
      <dgm:t>
        <a:bodyPr/>
        <a:lstStyle/>
        <a:p>
          <a:endParaRPr lang="sk-SK"/>
        </a:p>
      </dgm:t>
    </dgm:pt>
    <dgm:pt modelId="{A53650C8-82DC-40BC-915B-89757F2DDA2A}" type="sibTrans" cxnId="{EC97BCA9-E481-4F7F-8D7F-D56724B79223}">
      <dgm:prSet/>
      <dgm:spPr/>
      <dgm:t>
        <a:bodyPr/>
        <a:lstStyle/>
        <a:p>
          <a:endParaRPr lang="sk-SK"/>
        </a:p>
      </dgm:t>
    </dgm:pt>
    <dgm:pt modelId="{675CF7F6-494E-4022-B86F-BE3A9C34C6E5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sk-SK" dirty="0">
              <a:latin typeface="Nunito" panose="020B0604020202020204" charset="-18"/>
            </a:rPr>
            <a:t>Bádaj, získavaj vedomosti</a:t>
          </a:r>
        </a:p>
      </dgm:t>
    </dgm:pt>
    <dgm:pt modelId="{818C5C48-E191-4074-8B0C-CD7395BAAE57}" type="parTrans" cxnId="{997A05F0-F357-427D-808C-3040276CD77F}">
      <dgm:prSet/>
      <dgm:spPr/>
      <dgm:t>
        <a:bodyPr/>
        <a:lstStyle/>
        <a:p>
          <a:endParaRPr lang="sk-SK"/>
        </a:p>
      </dgm:t>
    </dgm:pt>
    <dgm:pt modelId="{2ACF1736-6551-4AF0-8245-8FC11D241DD1}" type="sibTrans" cxnId="{997A05F0-F357-427D-808C-3040276CD77F}">
      <dgm:prSet/>
      <dgm:spPr/>
      <dgm:t>
        <a:bodyPr/>
        <a:lstStyle/>
        <a:p>
          <a:endParaRPr lang="sk-SK"/>
        </a:p>
      </dgm:t>
    </dgm:pt>
    <dgm:pt modelId="{1899134F-E321-4AF3-8C0C-9D67B164FDFD}">
      <dgm:prSet phldrT="[Text]"/>
      <dgm:spPr/>
      <dgm:t>
        <a:bodyPr/>
        <a:lstStyle/>
        <a:p>
          <a:r>
            <a:rPr lang="sk-SK" dirty="0">
              <a:latin typeface="Nunito" panose="020B0604020202020204" charset="-18"/>
            </a:rPr>
            <a:t>Súvislosti</a:t>
          </a:r>
        </a:p>
      </dgm:t>
    </dgm:pt>
    <dgm:pt modelId="{D32DA4DF-8BF8-4431-931D-9EAE5CBB1851}" type="parTrans" cxnId="{42A2728B-BEBB-49B8-9310-B64ED242260A}">
      <dgm:prSet/>
      <dgm:spPr/>
      <dgm:t>
        <a:bodyPr/>
        <a:lstStyle/>
        <a:p>
          <a:endParaRPr lang="sk-SK"/>
        </a:p>
      </dgm:t>
    </dgm:pt>
    <dgm:pt modelId="{902FAA77-994B-4481-AC15-7BD0D00CF2AB}" type="sibTrans" cxnId="{42A2728B-BEBB-49B8-9310-B64ED242260A}">
      <dgm:prSet/>
      <dgm:spPr/>
      <dgm:t>
        <a:bodyPr/>
        <a:lstStyle/>
        <a:p>
          <a:endParaRPr lang="sk-SK"/>
        </a:p>
      </dgm:t>
    </dgm:pt>
    <dgm:pt modelId="{A39E0C88-62B3-4E85-B008-4FE7DA860500}" type="pres">
      <dgm:prSet presAssocID="{A47D4454-16CE-4A8F-AF33-2D9B5294C47D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F1A25A13-8A52-4BD2-BDFD-4792495C01F2}" type="pres">
      <dgm:prSet presAssocID="{A47D4454-16CE-4A8F-AF33-2D9B5294C47D}" presName="dummyMaxCanvas" presStyleCnt="0"/>
      <dgm:spPr/>
    </dgm:pt>
    <dgm:pt modelId="{67DA4A25-D321-4403-A6B4-749A299BA0C1}" type="pres">
      <dgm:prSet presAssocID="{A47D4454-16CE-4A8F-AF33-2D9B5294C47D}" presName="parentComposite" presStyleCnt="0"/>
      <dgm:spPr/>
    </dgm:pt>
    <dgm:pt modelId="{0CFF8CEC-A8BC-496C-8B5E-936D66570BF9}" type="pres">
      <dgm:prSet presAssocID="{A47D4454-16CE-4A8F-AF33-2D9B5294C47D}" presName="parent1" presStyleLbl="alignAccFollowNode1" presStyleIdx="0" presStyleCnt="4" custAng="0" custLinFactNeighborX="5198" custLinFactNeighborY="-1005">
        <dgm:presLayoutVars>
          <dgm:chMax val="4"/>
        </dgm:presLayoutVars>
      </dgm:prSet>
      <dgm:spPr/>
      <dgm:t>
        <a:bodyPr/>
        <a:lstStyle/>
        <a:p>
          <a:endParaRPr lang="sk-SK"/>
        </a:p>
      </dgm:t>
    </dgm:pt>
    <dgm:pt modelId="{69596D7D-DE99-4B18-925D-CEBAD00FCC10}" type="pres">
      <dgm:prSet presAssocID="{A47D4454-16CE-4A8F-AF33-2D9B5294C47D}" presName="parent2" presStyleLbl="alignAccFollowNode1" presStyleIdx="1" presStyleCnt="4" custAng="0" custLinFactNeighborX="10186" custLinFactNeighborY="1775">
        <dgm:presLayoutVars>
          <dgm:chMax val="4"/>
        </dgm:presLayoutVars>
      </dgm:prSet>
      <dgm:spPr/>
      <dgm:t>
        <a:bodyPr/>
        <a:lstStyle/>
        <a:p>
          <a:endParaRPr lang="sk-SK"/>
        </a:p>
      </dgm:t>
    </dgm:pt>
    <dgm:pt modelId="{4016B8DF-96CB-4362-93F1-071475FB237B}" type="pres">
      <dgm:prSet presAssocID="{A47D4454-16CE-4A8F-AF33-2D9B5294C47D}" presName="childrenComposite" presStyleCnt="0"/>
      <dgm:spPr/>
    </dgm:pt>
    <dgm:pt modelId="{0701B6DC-631C-4801-BED5-EB17EEEDA86A}" type="pres">
      <dgm:prSet presAssocID="{A47D4454-16CE-4A8F-AF33-2D9B5294C47D}" presName="dummyMaxCanvas_ChildArea" presStyleCnt="0"/>
      <dgm:spPr/>
    </dgm:pt>
    <dgm:pt modelId="{9EADA391-5E82-4779-A98B-A007A602DB9C}" type="pres">
      <dgm:prSet presAssocID="{A47D4454-16CE-4A8F-AF33-2D9B5294C47D}" presName="fulcrum" presStyleLbl="alignAccFollowNode1" presStyleIdx="2" presStyleCnt="4"/>
      <dgm:spPr/>
    </dgm:pt>
    <dgm:pt modelId="{1623ADD1-EDED-4E1E-90A7-6751ED10E522}" type="pres">
      <dgm:prSet presAssocID="{A47D4454-16CE-4A8F-AF33-2D9B5294C47D}" presName="balance_23" presStyleLbl="alignAccFollowNode1" presStyleIdx="3" presStyleCnt="4" custAng="21360000">
        <dgm:presLayoutVars>
          <dgm:bulletEnabled val="1"/>
        </dgm:presLayoutVars>
      </dgm:prSet>
      <dgm:spPr/>
    </dgm:pt>
    <dgm:pt modelId="{A2BE15CA-5CE0-4E46-880D-E2465DF34959}" type="pres">
      <dgm:prSet presAssocID="{A47D4454-16CE-4A8F-AF33-2D9B5294C47D}" presName="right_23_1" presStyleLbl="node1" presStyleIdx="0" presStyleCnt="5" custAng="21360000" custLinFactNeighborX="9291" custLinFactNeighborY="145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D0911A80-7B9B-4B56-9C2B-50AE60C26D8A}" type="pres">
      <dgm:prSet presAssocID="{A47D4454-16CE-4A8F-AF33-2D9B5294C47D}" presName="right_23_2" presStyleLbl="node1" presStyleIdx="1" presStyleCnt="5" custAng="21360000" custLinFactNeighborX="3424" custLinFactNeighborY="-262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3564C60-817F-42DD-83A7-3C2E0C41B68C}" type="pres">
      <dgm:prSet presAssocID="{A47D4454-16CE-4A8F-AF33-2D9B5294C47D}" presName="right_23_3" presStyleLbl="node1" presStyleIdx="2" presStyleCnt="5" custAng="21360000" custLinFactNeighborX="418" custLinFactNeighborY="-12862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EC59AE6-A564-4E16-B60D-719FDE881A97}" type="pres">
      <dgm:prSet presAssocID="{A47D4454-16CE-4A8F-AF33-2D9B5294C47D}" presName="left_23_1" presStyleLbl="node1" presStyleIdx="3" presStyleCnt="5" custAng="21360000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5B543F1C-AC76-459E-96B1-124371BE1E85}" type="pres">
      <dgm:prSet presAssocID="{A47D4454-16CE-4A8F-AF33-2D9B5294C47D}" presName="left_23_2" presStyleLbl="node1" presStyleIdx="4" presStyleCnt="5" custAng="21360000" custLinFactNeighborX="-4080" custLinFactNeighborY="-1048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997A05F0-F357-427D-808C-3040276CD77F}" srcId="{07B90F5B-B00E-4232-AA5D-CEF37E655F0F}" destId="{675CF7F6-494E-4022-B86F-BE3A9C34C6E5}" srcOrd="2" destOrd="0" parTransId="{818C5C48-E191-4074-8B0C-CD7395BAAE57}" sibTransId="{2ACF1736-6551-4AF0-8245-8FC11D241DD1}"/>
    <dgm:cxn modelId="{054707A8-A0DE-4D61-B0F2-3E77E81D64F9}" type="presOf" srcId="{1899134F-E321-4AF3-8C0C-9D67B164FDFD}" destId="{AEC59AE6-A564-4E16-B60D-719FDE881A97}" srcOrd="0" destOrd="0" presId="urn:microsoft.com/office/officeart/2005/8/layout/balance1"/>
    <dgm:cxn modelId="{EC97BCA9-E481-4F7F-8D7F-D56724B79223}" srcId="{07B90F5B-B00E-4232-AA5D-CEF37E655F0F}" destId="{0EF7433C-9C1C-4422-B852-63F6199C55FA}" srcOrd="1" destOrd="0" parTransId="{19454F50-2616-4136-B575-90F4ABEC3512}" sibTransId="{A53650C8-82DC-40BC-915B-89757F2DDA2A}"/>
    <dgm:cxn modelId="{B92EAD18-6512-489B-A6FC-0200B6A774AF}" type="presOf" srcId="{A47D4454-16CE-4A8F-AF33-2D9B5294C47D}" destId="{A39E0C88-62B3-4E85-B008-4FE7DA860500}" srcOrd="0" destOrd="0" presId="urn:microsoft.com/office/officeart/2005/8/layout/balance1"/>
    <dgm:cxn modelId="{54B40D7F-1502-46AE-A47D-2571A3FA0C99}" type="presOf" srcId="{675CF7F6-494E-4022-B86F-BE3A9C34C6E5}" destId="{63564C60-817F-42DD-83A7-3C2E0C41B68C}" srcOrd="0" destOrd="0" presId="urn:microsoft.com/office/officeart/2005/8/layout/balance1"/>
    <dgm:cxn modelId="{E590335B-6718-4AD1-BF9B-02DD36D4EA1D}" type="presOf" srcId="{DA44D274-1672-41CE-9804-37B402687AA6}" destId="{5B543F1C-AC76-459E-96B1-124371BE1E85}" srcOrd="0" destOrd="0" presId="urn:microsoft.com/office/officeart/2005/8/layout/balance1"/>
    <dgm:cxn modelId="{49133044-86F4-47D2-BB32-93C92ADAD379}" type="presOf" srcId="{DEECB4EF-3A50-48C5-827D-A7FF31F4F70B}" destId="{A2BE15CA-5CE0-4E46-880D-E2465DF34959}" srcOrd="0" destOrd="0" presId="urn:microsoft.com/office/officeart/2005/8/layout/balance1"/>
    <dgm:cxn modelId="{76D1A6A2-975C-45A0-8A0C-657EE7217C84}" srcId="{07B90F5B-B00E-4232-AA5D-CEF37E655F0F}" destId="{DEECB4EF-3A50-48C5-827D-A7FF31F4F70B}" srcOrd="0" destOrd="0" parTransId="{1E2AE135-0984-45C3-831C-D6B04A7A29F8}" sibTransId="{89545811-0862-4DB8-BDD2-229873025084}"/>
    <dgm:cxn modelId="{18024459-758E-4547-9D22-935BD585D6AB}" type="presOf" srcId="{0EF7433C-9C1C-4422-B852-63F6199C55FA}" destId="{D0911A80-7B9B-4B56-9C2B-50AE60C26D8A}" srcOrd="0" destOrd="0" presId="urn:microsoft.com/office/officeart/2005/8/layout/balance1"/>
    <dgm:cxn modelId="{44173B27-34EE-4C13-940B-3D7B73C5577A}" srcId="{D4D8F8DD-68AB-4A1B-A438-A674652860F2}" destId="{DA44D274-1672-41CE-9804-37B402687AA6}" srcOrd="1" destOrd="0" parTransId="{9F5C1498-1789-440B-B5D8-7876EBFC3B84}" sibTransId="{D509D556-17A7-4133-ADA2-315B4103A639}"/>
    <dgm:cxn modelId="{17075EF6-87F4-4D9C-B1B3-2E924BE902B0}" srcId="{A47D4454-16CE-4A8F-AF33-2D9B5294C47D}" destId="{07B90F5B-B00E-4232-AA5D-CEF37E655F0F}" srcOrd="1" destOrd="0" parTransId="{AA7C59D8-E5FA-4F8A-A60E-CF4CE46E08CD}" sibTransId="{78E2D123-81A9-460B-81A4-CD0CE6110065}"/>
    <dgm:cxn modelId="{42A2728B-BEBB-49B8-9310-B64ED242260A}" srcId="{D4D8F8DD-68AB-4A1B-A438-A674652860F2}" destId="{1899134F-E321-4AF3-8C0C-9D67B164FDFD}" srcOrd="0" destOrd="0" parTransId="{D32DA4DF-8BF8-4431-931D-9EAE5CBB1851}" sibTransId="{902FAA77-994B-4481-AC15-7BD0D00CF2AB}"/>
    <dgm:cxn modelId="{7E657A17-0A8B-4FD7-999F-969586269919}" type="presOf" srcId="{D4D8F8DD-68AB-4A1B-A438-A674652860F2}" destId="{0CFF8CEC-A8BC-496C-8B5E-936D66570BF9}" srcOrd="0" destOrd="0" presId="urn:microsoft.com/office/officeart/2005/8/layout/balance1"/>
    <dgm:cxn modelId="{B7E1E69C-2635-499C-B15A-A38A498E1BFE}" type="presOf" srcId="{07B90F5B-B00E-4232-AA5D-CEF37E655F0F}" destId="{69596D7D-DE99-4B18-925D-CEBAD00FCC10}" srcOrd="0" destOrd="0" presId="urn:microsoft.com/office/officeart/2005/8/layout/balance1"/>
    <dgm:cxn modelId="{19B07C2B-396C-4874-899A-C672BB085E79}" srcId="{A47D4454-16CE-4A8F-AF33-2D9B5294C47D}" destId="{D4D8F8DD-68AB-4A1B-A438-A674652860F2}" srcOrd="0" destOrd="0" parTransId="{A2EF90F2-6B88-4921-B53C-A292F388C42E}" sibTransId="{2ED23F05-1B68-4017-965B-E2E225C1209C}"/>
    <dgm:cxn modelId="{4D9E052B-D1B7-4414-806F-FC595AA84B51}" type="presParOf" srcId="{A39E0C88-62B3-4E85-B008-4FE7DA860500}" destId="{F1A25A13-8A52-4BD2-BDFD-4792495C01F2}" srcOrd="0" destOrd="0" presId="urn:microsoft.com/office/officeart/2005/8/layout/balance1"/>
    <dgm:cxn modelId="{11347142-D6F7-4827-84DE-64B99A3BBA67}" type="presParOf" srcId="{A39E0C88-62B3-4E85-B008-4FE7DA860500}" destId="{67DA4A25-D321-4403-A6B4-749A299BA0C1}" srcOrd="1" destOrd="0" presId="urn:microsoft.com/office/officeart/2005/8/layout/balance1"/>
    <dgm:cxn modelId="{FC8B2E4C-9F95-4A93-B4D0-9E42BFC79371}" type="presParOf" srcId="{67DA4A25-D321-4403-A6B4-749A299BA0C1}" destId="{0CFF8CEC-A8BC-496C-8B5E-936D66570BF9}" srcOrd="0" destOrd="0" presId="urn:microsoft.com/office/officeart/2005/8/layout/balance1"/>
    <dgm:cxn modelId="{B0633FE7-E6FB-48C2-9D89-DDF20615F161}" type="presParOf" srcId="{67DA4A25-D321-4403-A6B4-749A299BA0C1}" destId="{69596D7D-DE99-4B18-925D-CEBAD00FCC10}" srcOrd="1" destOrd="0" presId="urn:microsoft.com/office/officeart/2005/8/layout/balance1"/>
    <dgm:cxn modelId="{64E41C5A-EF91-4D9F-A25A-F41E00DB5E19}" type="presParOf" srcId="{A39E0C88-62B3-4E85-B008-4FE7DA860500}" destId="{4016B8DF-96CB-4362-93F1-071475FB237B}" srcOrd="2" destOrd="0" presId="urn:microsoft.com/office/officeart/2005/8/layout/balance1"/>
    <dgm:cxn modelId="{6FE56C32-CD76-4CA9-86DE-CBDCCFAF934E}" type="presParOf" srcId="{4016B8DF-96CB-4362-93F1-071475FB237B}" destId="{0701B6DC-631C-4801-BED5-EB17EEEDA86A}" srcOrd="0" destOrd="0" presId="urn:microsoft.com/office/officeart/2005/8/layout/balance1"/>
    <dgm:cxn modelId="{2F856069-1192-42BD-9C46-48AC5467A127}" type="presParOf" srcId="{4016B8DF-96CB-4362-93F1-071475FB237B}" destId="{9EADA391-5E82-4779-A98B-A007A602DB9C}" srcOrd="1" destOrd="0" presId="urn:microsoft.com/office/officeart/2005/8/layout/balance1"/>
    <dgm:cxn modelId="{D48856B7-200E-4061-9079-BE813AEED625}" type="presParOf" srcId="{4016B8DF-96CB-4362-93F1-071475FB237B}" destId="{1623ADD1-EDED-4E1E-90A7-6751ED10E522}" srcOrd="2" destOrd="0" presId="urn:microsoft.com/office/officeart/2005/8/layout/balance1"/>
    <dgm:cxn modelId="{1E771CFD-D03E-4B95-B74E-F9ACAEC0B706}" type="presParOf" srcId="{4016B8DF-96CB-4362-93F1-071475FB237B}" destId="{A2BE15CA-5CE0-4E46-880D-E2465DF34959}" srcOrd="3" destOrd="0" presId="urn:microsoft.com/office/officeart/2005/8/layout/balance1"/>
    <dgm:cxn modelId="{64A46DE7-54CB-433D-9CA4-BB1E04BE460E}" type="presParOf" srcId="{4016B8DF-96CB-4362-93F1-071475FB237B}" destId="{D0911A80-7B9B-4B56-9C2B-50AE60C26D8A}" srcOrd="4" destOrd="0" presId="urn:microsoft.com/office/officeart/2005/8/layout/balance1"/>
    <dgm:cxn modelId="{1C0CEA90-DC38-42AB-8354-8928B5730961}" type="presParOf" srcId="{4016B8DF-96CB-4362-93F1-071475FB237B}" destId="{63564C60-817F-42DD-83A7-3C2E0C41B68C}" srcOrd="5" destOrd="0" presId="urn:microsoft.com/office/officeart/2005/8/layout/balance1"/>
    <dgm:cxn modelId="{E75E8D38-8E32-4562-A4DD-5B8AFA4AFABC}" type="presParOf" srcId="{4016B8DF-96CB-4362-93F1-071475FB237B}" destId="{AEC59AE6-A564-4E16-B60D-719FDE881A97}" srcOrd="6" destOrd="0" presId="urn:microsoft.com/office/officeart/2005/8/layout/balance1"/>
    <dgm:cxn modelId="{9EEF5FD4-739A-4F85-A15B-2B9A65A026E1}" type="presParOf" srcId="{4016B8DF-96CB-4362-93F1-071475FB237B}" destId="{5B543F1C-AC76-459E-96B1-124371BE1E85}" srcOrd="7" destOrd="0" presId="urn:microsoft.com/office/officeart/2005/8/layout/balance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9" tIns="96609" rIns="96609" bIns="96609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3372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2815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8259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1" name="Google Shape;1201;p15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sk-SK" dirty="0"/>
              <a:t>Ťažisko vzdelávania sa v 21. storočí presúva z memorovania poučiek a zapamätávania izolovaných</a:t>
            </a:r>
            <a:endParaRPr dirty="0"/>
          </a:p>
          <a:p>
            <a:pPr marL="0" indent="0">
              <a:buClr>
                <a:schemeClr val="dk1"/>
              </a:buClr>
              <a:buNone/>
            </a:pPr>
            <a:r>
              <a:rPr lang="sk-SK" dirty="0"/>
              <a:t>faktov na systematické a zámerné rozvíjanie všestrannej a funkčnej gramotnosti v súlade s </a:t>
            </a:r>
            <a:r>
              <a:rPr lang="sk-SK" dirty="0" err="1"/>
              <a:t>požia</a:t>
            </a:r>
            <a:r>
              <a:rPr lang="sk-SK" dirty="0"/>
              <a:t>‐</a:t>
            </a:r>
            <a:endParaRPr dirty="0"/>
          </a:p>
          <a:p>
            <a:pPr marL="0" indent="0">
              <a:buClr>
                <a:schemeClr val="dk1"/>
              </a:buClr>
              <a:buNone/>
            </a:pPr>
            <a:r>
              <a:rPr lang="sk-SK" dirty="0" err="1"/>
              <a:t>davkami</a:t>
            </a:r>
            <a:r>
              <a:rPr lang="sk-SK" dirty="0"/>
              <a:t> spoločnosti, ktorú dokáže uplatniť v každodennom osobnom a spoločenskom ži‐</a:t>
            </a:r>
            <a:endParaRPr dirty="0"/>
          </a:p>
          <a:p>
            <a:pPr marL="0" indent="0">
              <a:buClr>
                <a:schemeClr val="dk1"/>
              </a:buClr>
              <a:buNone/>
            </a:pPr>
            <a:r>
              <a:rPr lang="sk-SK" dirty="0" err="1"/>
              <a:t>vote</a:t>
            </a:r>
            <a:r>
              <a:rPr lang="sk-SK" dirty="0"/>
              <a:t> a pri napĺňaní svojich osobných, vzdelávacích, kultúrnych a sociálnych potrieb. Dôvodom</a:t>
            </a:r>
            <a:endParaRPr dirty="0"/>
          </a:p>
          <a:p>
            <a:pPr marL="0" indent="0">
              <a:buClr>
                <a:schemeClr val="dk1"/>
              </a:buClr>
              <a:buNone/>
            </a:pPr>
            <a:r>
              <a:rPr lang="sk-SK" dirty="0"/>
              <a:t>je, že len šírka osvojených vedomostí už nestačí. Pred učiteľom i žiakom stoja náročnejšie méty:</a:t>
            </a:r>
            <a:endParaRPr dirty="0"/>
          </a:p>
          <a:p>
            <a:pPr marL="0" indent="0">
              <a:buClr>
                <a:schemeClr val="dk1"/>
              </a:buClr>
              <a:buNone/>
            </a:pPr>
            <a:r>
              <a:rPr lang="sk-SK" dirty="0"/>
              <a:t>ide o hĺbku učenia (sa), schopnosť dávať veci do súvislostí.</a:t>
            </a:r>
            <a:endParaRPr dirty="0"/>
          </a:p>
          <a:p>
            <a:pPr marL="0" indent="0">
              <a:buClr>
                <a:schemeClr val="dk1"/>
              </a:buClr>
              <a:buNone/>
            </a:pPr>
            <a:r>
              <a:rPr lang="sk-SK" dirty="0"/>
              <a:t>Práve vďaka tomu sa ľudia 21. storočia budú vedieť zapájať do zložitých výziev, prispôsobiť sa no‐</a:t>
            </a:r>
            <a:endParaRPr dirty="0"/>
          </a:p>
          <a:p>
            <a:pPr marL="0" indent="0">
              <a:buClr>
                <a:schemeClr val="dk1"/>
              </a:buClr>
              <a:buNone/>
            </a:pPr>
            <a:r>
              <a:rPr lang="sk-SK" dirty="0" err="1"/>
              <a:t>vým</a:t>
            </a:r>
            <a:r>
              <a:rPr lang="sk-SK" dirty="0"/>
              <a:t> situáciám, preberať zodpovednosť a riešiť zložité problémy, kriticky pristupovať k </a:t>
            </a:r>
            <a:r>
              <a:rPr lang="sk-SK" dirty="0" err="1"/>
              <a:t>informá</a:t>
            </a:r>
            <a:r>
              <a:rPr lang="sk-SK" dirty="0"/>
              <a:t>‐</a:t>
            </a:r>
            <a:endParaRPr dirty="0"/>
          </a:p>
          <a:p>
            <a:pPr marL="0" indent="0">
              <a:buNone/>
            </a:pPr>
            <a:r>
              <a:rPr lang="sk-SK" dirty="0" err="1"/>
              <a:t>ciám</a:t>
            </a:r>
            <a:r>
              <a:rPr lang="sk-SK" dirty="0"/>
              <a:t>, tvoriť a spolupracovať v rôznorodých tímoch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6737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3" name="Google Shape;1243;p20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sk-SK"/>
              <a:t>Ťažisko vzdelávania sa v 21. storočí presúva z memorovania poučiek a zapamätávania izolovaných</a:t>
            </a:r>
            <a:endParaRPr/>
          </a:p>
          <a:p>
            <a:pPr marL="0" indent="0">
              <a:buClr>
                <a:schemeClr val="dk1"/>
              </a:buClr>
              <a:buNone/>
            </a:pPr>
            <a:r>
              <a:rPr lang="sk-SK"/>
              <a:t>faktov na systematické a zámerné rozvíjanie všestrannej a funkčnej gramotnosti v súlade s požia‐</a:t>
            </a:r>
            <a:endParaRPr/>
          </a:p>
          <a:p>
            <a:pPr marL="0" indent="0">
              <a:buClr>
                <a:schemeClr val="dk1"/>
              </a:buClr>
              <a:buNone/>
            </a:pPr>
            <a:r>
              <a:rPr lang="sk-SK"/>
              <a:t>davkami spoločnosti, ktorú dokáže uplatniť v každodennom osobnom a spoločenskom ži‐</a:t>
            </a:r>
            <a:endParaRPr/>
          </a:p>
          <a:p>
            <a:pPr marL="0" indent="0">
              <a:buClr>
                <a:schemeClr val="dk1"/>
              </a:buClr>
              <a:buNone/>
            </a:pPr>
            <a:r>
              <a:rPr lang="sk-SK"/>
              <a:t>vote a pri napĺňaní svojich osobných, vzdelávacích, kultúrnych a sociálnych potrieb. Dôvodom</a:t>
            </a:r>
            <a:endParaRPr/>
          </a:p>
          <a:p>
            <a:pPr marL="0" indent="0">
              <a:buClr>
                <a:schemeClr val="dk1"/>
              </a:buClr>
              <a:buNone/>
            </a:pPr>
            <a:r>
              <a:rPr lang="sk-SK"/>
              <a:t>je, že len šírka osvojených vedomostí už nestačí. Pred učiteľom i žiakom stoja náročnejšie méty:</a:t>
            </a:r>
            <a:endParaRPr/>
          </a:p>
          <a:p>
            <a:pPr marL="0" indent="0">
              <a:buClr>
                <a:schemeClr val="dk1"/>
              </a:buClr>
              <a:buNone/>
            </a:pPr>
            <a:r>
              <a:rPr lang="sk-SK"/>
              <a:t>ide o hĺbku učenia (sa), schopnosť dávať veci do súvislostí.</a:t>
            </a:r>
            <a:endParaRPr/>
          </a:p>
          <a:p>
            <a:pPr marL="0" indent="0">
              <a:buClr>
                <a:schemeClr val="dk1"/>
              </a:buClr>
              <a:buNone/>
            </a:pPr>
            <a:r>
              <a:rPr lang="sk-SK"/>
              <a:t>Práve vďaka tomu sa ľudia 21. storočia budú vedieť zapájať do zložitých výziev, prispôsobiť sa no‐</a:t>
            </a:r>
            <a:endParaRPr/>
          </a:p>
          <a:p>
            <a:pPr marL="0" indent="0">
              <a:buClr>
                <a:schemeClr val="dk1"/>
              </a:buClr>
              <a:buNone/>
            </a:pPr>
            <a:r>
              <a:rPr lang="sk-SK"/>
              <a:t>vým situáciám, preberať zodpovednosť a riešiť zložité problémy, kriticky pristupovať k informá‐</a:t>
            </a:r>
            <a:endParaRPr/>
          </a:p>
          <a:p>
            <a:pPr marL="0" indent="0">
              <a:buNone/>
            </a:pPr>
            <a:r>
              <a:rPr lang="sk-SK"/>
              <a:t>ciám, tvoriť a spolupracovať v rôznorodých tímoch.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5068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6" name="Google Shape;1196;p14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r>
              <a:rPr lang="sk-SK"/>
              <a:t>Piliere kurikula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0741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81827ca0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81827ca0b_0_42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229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81827ca0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781827ca0b_0_56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679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p23:notes"/>
          <p:cNvSpPr txBox="1">
            <a:spLocks noGrp="1"/>
          </p:cNvSpPr>
          <p:nvPr>
            <p:ph type="body" idx="1"/>
          </p:nvPr>
        </p:nvSpPr>
        <p:spPr>
          <a:xfrm>
            <a:off x="1011083" y="3321290"/>
            <a:ext cx="8088661" cy="271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58" tIns="48503" rIns="97058" bIns="48503" anchor="t" anchorCtr="0">
            <a:noAutofit/>
          </a:bodyPr>
          <a:lstStyle/>
          <a:p>
            <a:pPr marL="483123" indent="-241562">
              <a:buNone/>
            </a:pPr>
            <a:endParaRPr/>
          </a:p>
        </p:txBody>
      </p:sp>
      <p:sp>
        <p:nvSpPr>
          <p:cNvPr id="2291" name="Google Shape;22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62013"/>
            <a:ext cx="4140200" cy="2328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9546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81366e5d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781366e5d2_0_47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7576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81366e5d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781366e5d2_0_51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035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81366e5d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781366e5d2_0_55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59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6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7376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Google Shape;2326;p29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327" name="Google Shape;23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0047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ad3b0cac09_0_21111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414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3038" y="515938"/>
            <a:ext cx="4595812" cy="2584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61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p35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5" name="Google Shape;241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197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2" name="Google Shape;2422;p36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295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81827ca0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81827ca0b_0_14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r>
              <a:rPr lang="sk"/>
              <a:t>Všetky dané nedostatky majú vplyv na kvalitu vzdelania a to aj v kontexte výsledkov PISA testov.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144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1:notes"/>
          <p:cNvSpPr txBox="1">
            <a:spLocks noGrp="1"/>
          </p:cNvSpPr>
          <p:nvPr>
            <p:ph type="body" idx="1"/>
          </p:nvPr>
        </p:nvSpPr>
        <p:spPr>
          <a:xfrm>
            <a:off x="1011083" y="3321290"/>
            <a:ext cx="8088661" cy="271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58" tIns="48503" rIns="97058" bIns="48503" anchor="t" anchorCtr="0">
            <a:noAutofit/>
          </a:bodyPr>
          <a:lstStyle/>
          <a:p>
            <a:pPr marL="483123" indent="-241562">
              <a:buNone/>
            </a:pPr>
            <a:endParaRPr/>
          </a:p>
        </p:txBody>
      </p:sp>
      <p:sp>
        <p:nvSpPr>
          <p:cNvPr id="1150" name="Google Shape;1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62013"/>
            <a:ext cx="4140200" cy="2328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928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2:notes"/>
          <p:cNvSpPr txBox="1">
            <a:spLocks noGrp="1"/>
          </p:cNvSpPr>
          <p:nvPr>
            <p:ph type="body" idx="1"/>
          </p:nvPr>
        </p:nvSpPr>
        <p:spPr>
          <a:xfrm>
            <a:off x="1011083" y="3321290"/>
            <a:ext cx="8088661" cy="271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58" tIns="48503" rIns="97058" bIns="48503" anchor="t" anchorCtr="0">
            <a:noAutofit/>
          </a:bodyPr>
          <a:lstStyle/>
          <a:p>
            <a:pPr marL="483123" indent="-241562">
              <a:buNone/>
            </a:pPr>
            <a:endParaRPr/>
          </a:p>
        </p:txBody>
      </p:sp>
      <p:sp>
        <p:nvSpPr>
          <p:cNvPr id="1161" name="Google Shape;1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62013"/>
            <a:ext cx="4140200" cy="2328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0544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781827ca0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781827ca0b_0_32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00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6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118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1002190" y="3271877"/>
            <a:ext cx="8017510" cy="3099674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551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0" name="Google Shape;50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9289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955825" y="445025"/>
            <a:ext cx="5232300" cy="10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1447675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2"/>
          </p:nvPr>
        </p:nvSpPr>
        <p:spPr>
          <a:xfrm>
            <a:off x="1447697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6009722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4"/>
          </p:nvPr>
        </p:nvSpPr>
        <p:spPr>
          <a:xfrm>
            <a:off x="6009734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3728680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6"/>
          </p:nvPr>
        </p:nvSpPr>
        <p:spPr>
          <a:xfrm>
            <a:off x="3728697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35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1"/>
          <p:cNvPicPr preferRelativeResize="0"/>
          <p:nvPr/>
        </p:nvPicPr>
        <p:blipFill rotWithShape="1">
          <a:blip r:embed="rId3">
            <a:alphaModFix/>
          </a:blip>
          <a:srcRect t="90293"/>
          <a:stretch/>
        </p:blipFill>
        <p:spPr>
          <a:xfrm>
            <a:off x="0" y="3888053"/>
            <a:ext cx="9143999" cy="125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"/>
          <p:cNvSpPr txBox="1"/>
          <p:nvPr/>
        </p:nvSpPr>
        <p:spPr>
          <a:xfrm>
            <a:off x="640133" y="569397"/>
            <a:ext cx="7631152" cy="251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Aktuality a zmeny vo verejnom školstve na Slovensku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u="none" strike="noStrike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marL="457200" algn="ctr">
              <a:lnSpc>
                <a:spcPct val="115000"/>
              </a:lnSpc>
            </a:pP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PRACOVNÉ ZASADNUTIE ASOCIÁCIE DEKANOV </a:t>
            </a:r>
            <a:endParaRPr lang="sk-SK" sz="18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</a:pPr>
            <a:r>
              <a:rPr lang="sk-SK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PEDAGOGICKÝCH FAKÚLT ČR a SR</a:t>
            </a:r>
            <a:endParaRPr lang="sk-SK" sz="18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D58CEE-56E3-4981-631C-877F19B10AF5}"/>
              </a:ext>
            </a:extLst>
          </p:cNvPr>
          <p:cNvSpPr txBox="1"/>
          <p:nvPr/>
        </p:nvSpPr>
        <p:spPr>
          <a:xfrm>
            <a:off x="1851803" y="2844063"/>
            <a:ext cx="5440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Tünde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hu-H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Berta 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UJS, </a:t>
            </a:r>
            <a:r>
              <a:rPr lang="sk-SK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Inštitút pre inováciu vzdelávania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n.o.</a:t>
            </a:r>
            <a:endParaRPr lang="hu-H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01.02.2024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/>
        </p:nvSpPr>
        <p:spPr>
          <a:xfrm>
            <a:off x="311700" y="509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 dirty="0">
                <a:solidFill>
                  <a:srgbClr val="0B5394"/>
                </a:solidFill>
              </a:rPr>
              <a:t>Reforma 2008			Reforma súčasnosť</a:t>
            </a:r>
            <a:endParaRPr sz="2800" dirty="0">
              <a:solidFill>
                <a:srgbClr val="0B5394"/>
              </a:solidFill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311700" y="108182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Char char="●"/>
            </a:pPr>
            <a:r>
              <a:rPr lang="sk" dirty="0">
                <a:solidFill>
                  <a:srgbClr val="0B5394"/>
                </a:solidFill>
              </a:rPr>
              <a:t>Máj 2008 – prijatie zákona</a:t>
            </a:r>
            <a:endParaRPr dirty="0">
              <a:solidFill>
                <a:srgbClr val="0B5394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Char char="●"/>
            </a:pPr>
            <a:r>
              <a:rPr lang="sk" dirty="0">
                <a:solidFill>
                  <a:srgbClr val="0B5394"/>
                </a:solidFill>
              </a:rPr>
              <a:t>Jún 2008 – publikácia Inovovaného Štátneho vzdelávacieho programu</a:t>
            </a:r>
            <a:endParaRPr dirty="0">
              <a:solidFill>
                <a:srgbClr val="0B5394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Char char="●"/>
            </a:pPr>
            <a:r>
              <a:rPr lang="sk" dirty="0">
                <a:solidFill>
                  <a:srgbClr val="0B5394"/>
                </a:solidFill>
              </a:rPr>
              <a:t>September 2008 - vyučovanie prebieha podľa Inovovaného Štátneho vzdelávacieho programu</a:t>
            </a:r>
            <a:endParaRPr dirty="0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sk" dirty="0">
                <a:solidFill>
                  <a:srgbClr val="0B5394"/>
                </a:solidFill>
              </a:rPr>
              <a:t>Čo sa nestalo?</a:t>
            </a:r>
            <a:endParaRPr dirty="0">
              <a:solidFill>
                <a:srgbClr val="0B5394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B5394"/>
              </a:buClr>
              <a:buSzPts val="1400"/>
              <a:buChar char="●"/>
            </a:pPr>
            <a:r>
              <a:rPr lang="sk" dirty="0">
                <a:solidFill>
                  <a:srgbClr val="0B5394"/>
                </a:solidFill>
              </a:rPr>
              <a:t>dostatok času na tvorbu školských vzdelávacíhc programov</a:t>
            </a:r>
            <a:endParaRPr dirty="0">
              <a:solidFill>
                <a:srgbClr val="0B5394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Char char="●"/>
            </a:pPr>
            <a:r>
              <a:rPr lang="sk" dirty="0">
                <a:solidFill>
                  <a:srgbClr val="0B5394"/>
                </a:solidFill>
              </a:rPr>
              <a:t>pilotné programy - ich overovanie a korekcia</a:t>
            </a:r>
            <a:endParaRPr dirty="0">
              <a:solidFill>
                <a:srgbClr val="0B5394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Char char="●"/>
            </a:pPr>
            <a:r>
              <a:rPr lang="sk" dirty="0">
                <a:solidFill>
                  <a:srgbClr val="0B5394"/>
                </a:solidFill>
              </a:rPr>
              <a:t>čas a podpora pre riaditeľov, učiteľov a rodičov, aby pochopili zmeny</a:t>
            </a:r>
            <a:endParaRPr dirty="0">
              <a:solidFill>
                <a:srgbClr val="0B5394"/>
              </a:solidFill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4832402" y="108182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>
                <a:solidFill>
                  <a:srgbClr val="0B5394"/>
                </a:solidFill>
              </a:rPr>
              <a:t>September 2023</a:t>
            </a:r>
            <a:r>
              <a:rPr lang="sk" dirty="0">
                <a:solidFill>
                  <a:srgbClr val="0B5394"/>
                </a:solidFill>
              </a:rPr>
              <a:t> - prvých </a:t>
            </a:r>
            <a:r>
              <a:rPr lang="en-US" dirty="0">
                <a:solidFill>
                  <a:srgbClr val="0B5394"/>
                </a:solidFill>
              </a:rPr>
              <a:t>39</a:t>
            </a:r>
            <a:r>
              <a:rPr lang="sk" dirty="0">
                <a:solidFill>
                  <a:srgbClr val="0B5394"/>
                </a:solidFill>
              </a:rPr>
              <a:t> škôl využije nový štátny vzdelávací program a začne meniť vyučovanie v triedach</a:t>
            </a:r>
            <a:endParaRPr dirty="0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sk" b="1" dirty="0">
                <a:solidFill>
                  <a:srgbClr val="0B5394"/>
                </a:solidFill>
              </a:rPr>
              <a:t>September 2024</a:t>
            </a:r>
            <a:r>
              <a:rPr lang="sk" dirty="0">
                <a:solidFill>
                  <a:srgbClr val="0B5394"/>
                </a:solidFill>
              </a:rPr>
              <a:t> - do postupného zavádzania nového štátneho vzdelávacieho programu sa pripoja školy, ktoré budú mať záujem</a:t>
            </a:r>
            <a:endParaRPr dirty="0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sk" b="1" dirty="0">
                <a:solidFill>
                  <a:srgbClr val="0B5394"/>
                </a:solidFill>
              </a:rPr>
              <a:t>September 2025</a:t>
            </a:r>
            <a:r>
              <a:rPr lang="sk" dirty="0">
                <a:solidFill>
                  <a:srgbClr val="0B5394"/>
                </a:solidFill>
              </a:rPr>
              <a:t> - pripájajú sa ďalšie školy, ktoré začínajú učiť inak</a:t>
            </a:r>
            <a:endParaRPr dirty="0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sk" b="1" dirty="0">
                <a:solidFill>
                  <a:srgbClr val="0B5394"/>
                </a:solidFill>
              </a:rPr>
              <a:t>September 2026 </a:t>
            </a:r>
            <a:r>
              <a:rPr lang="sk" dirty="0">
                <a:solidFill>
                  <a:srgbClr val="0B5394"/>
                </a:solidFill>
              </a:rPr>
              <a:t>- ŠVP pre prvý cyklus má finálnu podobu, všetky školy vyučujú podľa neho a aplikujú zmeny vo vzdelávaní</a:t>
            </a:r>
            <a:endParaRPr dirty="0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>
            <a:off x="1786" y="-68345"/>
            <a:ext cx="3388186" cy="5220990"/>
          </a:xfrm>
          <a:prstGeom prst="rect">
            <a:avLst/>
          </a:pr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93" name="Google Shape;93;p2"/>
          <p:cNvSpPr/>
          <p:nvPr/>
        </p:nvSpPr>
        <p:spPr>
          <a:xfrm>
            <a:off x="917683" y="4622387"/>
            <a:ext cx="8226318" cy="530258"/>
          </a:xfrm>
          <a:prstGeom prst="rect">
            <a:avLst/>
          </a:prstGeom>
          <a:solidFill>
            <a:srgbClr val="2B2561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94" name="Google Shape;94;p2"/>
          <p:cNvSpPr/>
          <p:nvPr/>
        </p:nvSpPr>
        <p:spPr>
          <a:xfrm>
            <a:off x="2983134" y="284079"/>
            <a:ext cx="532563" cy="508311"/>
          </a:xfrm>
          <a:custGeom>
            <a:avLst/>
            <a:gdLst/>
            <a:ahLst/>
            <a:cxnLst/>
            <a:rect l="l" t="t" r="r" b="b"/>
            <a:pathLst>
              <a:path w="6663624" h="6360176" extrusionOk="0">
                <a:moveTo>
                  <a:pt x="3331812" y="5088"/>
                </a:moveTo>
                <a:lnTo>
                  <a:pt x="3331812" y="5088"/>
                </a:lnTo>
                <a:cubicBezTo>
                  <a:pt x="2194111" y="0"/>
                  <a:pt x="1140649" y="604036"/>
                  <a:pt x="570324" y="1588475"/>
                </a:cubicBezTo>
                <a:cubicBezTo>
                  <a:pt x="0" y="2572913"/>
                  <a:pt x="0" y="3787263"/>
                  <a:pt x="570324" y="4771701"/>
                </a:cubicBezTo>
                <a:cubicBezTo>
                  <a:pt x="1140649" y="5756140"/>
                  <a:pt x="2194111" y="6360176"/>
                  <a:pt x="3331812" y="6355088"/>
                </a:cubicBezTo>
                <a:cubicBezTo>
                  <a:pt x="4469513" y="6360176"/>
                  <a:pt x="5522976" y="5756140"/>
                  <a:pt x="6093300" y="4771701"/>
                </a:cubicBezTo>
                <a:cubicBezTo>
                  <a:pt x="6663624" y="3787263"/>
                  <a:pt x="6663624" y="2572913"/>
                  <a:pt x="6093300" y="1588475"/>
                </a:cubicBezTo>
                <a:cubicBezTo>
                  <a:pt x="5522976" y="604036"/>
                  <a:pt x="4469513" y="0"/>
                  <a:pt x="3331812" y="50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grpSp>
        <p:nvGrpSpPr>
          <p:cNvPr id="95" name="Google Shape;95;p2"/>
          <p:cNvGrpSpPr/>
          <p:nvPr/>
        </p:nvGrpSpPr>
        <p:grpSpPr>
          <a:xfrm>
            <a:off x="3650167" y="-179145"/>
            <a:ext cx="4689026" cy="5015219"/>
            <a:chOff x="-2603090" y="-9525"/>
            <a:chExt cx="12064033" cy="13373916"/>
          </a:xfrm>
        </p:grpSpPr>
        <p:sp>
          <p:nvSpPr>
            <p:cNvPr id="96" name="Google Shape;96;p2"/>
            <p:cNvSpPr txBox="1"/>
            <p:nvPr/>
          </p:nvSpPr>
          <p:spPr>
            <a:xfrm>
              <a:off x="0" y="-9525"/>
              <a:ext cx="9460943" cy="746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201666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-2603090" y="1696240"/>
              <a:ext cx="12063889" cy="11668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69985"/>
                </a:lnSpc>
                <a:buClr>
                  <a:srgbClr val="2B2561"/>
                </a:buClr>
                <a:buSzPts val="2782"/>
              </a:pPr>
              <a:r>
                <a:rPr lang="sk-SK" sz="2400" b="1" dirty="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REGIONÁLNE CENTRUM PODPORY UČITEĽOV</a:t>
              </a:r>
            </a:p>
            <a:p>
              <a:pPr marL="228600" indent="-228600">
                <a:lnSpc>
                  <a:spcPct val="169985"/>
                </a:lnSpc>
                <a:buClr>
                  <a:srgbClr val="2B2561"/>
                </a:buClr>
                <a:buSzPts val="2782"/>
                <a:buFont typeface="Arial"/>
                <a:buChar char="•"/>
              </a:pPr>
              <a:endParaRPr lang="sk-SK" sz="1391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indent="-228600">
                <a:lnSpc>
                  <a:spcPct val="169985"/>
                </a:lnSpc>
                <a:buClr>
                  <a:srgbClr val="2B2561"/>
                </a:buClr>
                <a:buSzPts val="2782"/>
                <a:buFont typeface="Arial"/>
                <a:buChar char="•"/>
              </a:pPr>
              <a:r>
                <a:rPr lang="sk-SK" sz="16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Vzdelávanie pre 21. storočie - Učitelia pre 21. storočie</a:t>
              </a:r>
              <a:endParaRPr sz="160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indent="-228600">
                <a:lnSpc>
                  <a:spcPct val="169985"/>
                </a:lnSpc>
                <a:buClr>
                  <a:srgbClr val="2B2561"/>
                </a:buClr>
                <a:buSzPts val="2782"/>
                <a:buFont typeface="Arial"/>
                <a:buChar char="•"/>
              </a:pPr>
              <a:r>
                <a:rPr lang="sk-SK" sz="16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Plán obnovy</a:t>
              </a:r>
              <a:endParaRPr sz="160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indent="-228600">
                <a:lnSpc>
                  <a:spcPct val="169985"/>
                </a:lnSpc>
                <a:buClr>
                  <a:srgbClr val="2B2561"/>
                </a:buClr>
                <a:buSzPts val="2782"/>
                <a:buFont typeface="Arial"/>
                <a:buChar char="•"/>
              </a:pPr>
              <a:r>
                <a:rPr lang="sk-SK" sz="16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Na Slovensku 40 centier - 400 mentorov, v septembri 2022 – začalo svoju činnosť 16 centier, v septembri 2023 sa pripája ďalších 16</a:t>
              </a:r>
              <a:endParaRPr sz="160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>
                <a:lnSpc>
                  <a:spcPct val="169985"/>
                </a:lnSpc>
              </a:pPr>
              <a:endParaRPr sz="1391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44630"/>
                </a:lnSpc>
              </a:pPr>
              <a:endParaRPr sz="1341" b="1" dirty="0">
                <a:solidFill>
                  <a:srgbClr val="2B256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0" y="12315036"/>
              <a:ext cx="4936277" cy="205420"/>
            </a:xfrm>
            <a:prstGeom prst="rect">
              <a:avLst/>
            </a:prstGeom>
            <a:solidFill>
              <a:srgbClr val="D5081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993" y="2900762"/>
            <a:ext cx="1712481" cy="171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335554" y="966192"/>
            <a:ext cx="2786788" cy="48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5009"/>
              </a:lnSpc>
            </a:pPr>
            <a:r>
              <a:rPr lang="sk-SK" sz="2531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PODPORA ZDOLA</a:t>
            </a:r>
            <a:endParaRPr sz="2531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6CE16-3F2B-33B8-870D-79C078F17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77AA00-8E4E-F796-AE55-2CCE8A29A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17043B-6614-76B0-852D-A184F97E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17" y="0"/>
            <a:ext cx="7691284" cy="51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6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560;p36">
            <a:extLst>
              <a:ext uri="{FF2B5EF4-FFF2-40B4-BE49-F238E27FC236}">
                <a16:creationId xmlns:a16="http://schemas.microsoft.com/office/drawing/2014/main" xmlns="" id="{97C4E607-F454-77DD-17DE-F0521E2DCB0A}"/>
              </a:ext>
            </a:extLst>
          </p:cNvPr>
          <p:cNvSpPr txBox="1">
            <a:spLocks/>
          </p:cNvSpPr>
          <p:nvPr/>
        </p:nvSpPr>
        <p:spPr>
          <a:xfrm>
            <a:off x="683405" y="242820"/>
            <a:ext cx="8303941" cy="5753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Regionálne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          </a:t>
            </a:r>
            <a:r>
              <a:rPr lang="sk-SK" sz="3200" dirty="0">
                <a:solidFill>
                  <a:srgbClr val="FF0000"/>
                </a:solidFill>
                <a:latin typeface="Bahnschrift" panose="020B0502040204020203" pitchFamily="34" charset="0"/>
              </a:rPr>
              <a:t>centrum   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  <a:latin typeface="Bahnschrift" panose="020B0502040204020203" pitchFamily="34" charset="0"/>
              </a:rPr>
              <a:t>       </a:t>
            </a:r>
            <a:r>
              <a:rPr lang="sk-SK" sz="3200" dirty="0">
                <a:solidFill>
                  <a:srgbClr val="00B050"/>
                </a:solidFill>
                <a:latin typeface="Bahnschrift" panose="020B0502040204020203" pitchFamily="34" charset="0"/>
              </a:rPr>
              <a:t>podpory </a:t>
            </a:r>
          </a:p>
        </p:txBody>
      </p:sp>
      <p:sp>
        <p:nvSpPr>
          <p:cNvPr id="25" name="BlokTextu 999">
            <a:extLst>
              <a:ext uri="{FF2B5EF4-FFF2-40B4-BE49-F238E27FC236}">
                <a16:creationId xmlns:a16="http://schemas.microsoft.com/office/drawing/2014/main" xmlns="" id="{11831CD4-2C7C-661A-24AB-13DF5439FF19}"/>
              </a:ext>
            </a:extLst>
          </p:cNvPr>
          <p:cNvSpPr txBox="1"/>
          <p:nvPr/>
        </p:nvSpPr>
        <p:spPr>
          <a:xfrm>
            <a:off x="554606" y="1429077"/>
            <a:ext cx="24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sk-SK" sz="1600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Pôsob</a:t>
            </a:r>
            <a:r>
              <a:rPr lang="de-DE" sz="1600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í</a:t>
            </a:r>
            <a:r>
              <a:rPr lang="sk-SK" sz="1600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 priamo v </a:t>
            </a:r>
            <a:r>
              <a:rPr lang="sk-SK" sz="1600" b="1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regióne</a:t>
            </a:r>
          </a:p>
        </p:txBody>
      </p:sp>
      <p:sp>
        <p:nvSpPr>
          <p:cNvPr id="26" name="BlokTextu 1000">
            <a:extLst>
              <a:ext uri="{FF2B5EF4-FFF2-40B4-BE49-F238E27FC236}">
                <a16:creationId xmlns:a16="http://schemas.microsoft.com/office/drawing/2014/main" xmlns="" id="{F90BCA69-D67F-7DF1-8C9F-CA2CEE5A3EF4}"/>
              </a:ext>
            </a:extLst>
          </p:cNvPr>
          <p:cNvSpPr txBox="1"/>
          <p:nvPr/>
        </p:nvSpPr>
        <p:spPr>
          <a:xfrm>
            <a:off x="574157" y="1908572"/>
            <a:ext cx="246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sk-SK" sz="1600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Monitoru</a:t>
            </a:r>
            <a:r>
              <a:rPr lang="de-DE" sz="1600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je</a:t>
            </a:r>
            <a:r>
              <a:rPr lang="sk-SK" sz="1600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 potreby </a:t>
            </a:r>
            <a:r>
              <a:rPr lang="sk-SK" sz="1600" b="1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regiónu</a:t>
            </a:r>
          </a:p>
        </p:txBody>
      </p:sp>
      <p:sp>
        <p:nvSpPr>
          <p:cNvPr id="27" name="Obdĺžnik 2">
            <a:extLst>
              <a:ext uri="{FF2B5EF4-FFF2-40B4-BE49-F238E27FC236}">
                <a16:creationId xmlns:a16="http://schemas.microsoft.com/office/drawing/2014/main" xmlns="" id="{FFD9CF97-E731-754E-ACA0-3CC2BDCD0DDA}"/>
              </a:ext>
            </a:extLst>
          </p:cNvPr>
          <p:cNvSpPr/>
          <p:nvPr/>
        </p:nvSpPr>
        <p:spPr>
          <a:xfrm>
            <a:off x="725928" y="2650154"/>
            <a:ext cx="23823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600" kern="0" dirty="0" err="1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Pracuj</a:t>
            </a:r>
            <a:r>
              <a:rPr lang="sk-SK" sz="1600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ú v ňom ľudia, ktorí žijú v rovnakom </a:t>
            </a:r>
            <a:r>
              <a:rPr lang="sk-SK" sz="1600" b="1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regióne</a:t>
            </a:r>
            <a:r>
              <a:rPr lang="sk-SK" sz="1600" kern="0" dirty="0">
                <a:solidFill>
                  <a:schemeClr val="accent1">
                    <a:lumMod val="50000"/>
                  </a:schemeClr>
                </a:solidFill>
                <a:latin typeface="Nunito" panose="020B0604020202020204" charset="-18"/>
                <a:cs typeface="Arial"/>
                <a:sym typeface="Arial"/>
              </a:rPr>
              <a:t>, riešia rovnaké alebo podobné problémy</a:t>
            </a:r>
          </a:p>
        </p:txBody>
      </p:sp>
      <p:sp>
        <p:nvSpPr>
          <p:cNvPr id="28" name="Obdĺžnik 3">
            <a:extLst>
              <a:ext uri="{FF2B5EF4-FFF2-40B4-BE49-F238E27FC236}">
                <a16:creationId xmlns:a16="http://schemas.microsoft.com/office/drawing/2014/main" xmlns="" id="{F2059E01-845F-A060-8A52-62FCDE5A74B9}"/>
              </a:ext>
            </a:extLst>
          </p:cNvPr>
          <p:cNvSpPr/>
          <p:nvPr/>
        </p:nvSpPr>
        <p:spPr>
          <a:xfrm>
            <a:off x="3658676" y="1368015"/>
            <a:ext cx="2353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sk-SK" sz="1600" kern="0" dirty="0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Je aktívny</a:t>
            </a:r>
            <a:r>
              <a:rPr lang="de-DE" sz="1600" kern="0" dirty="0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 – </a:t>
            </a:r>
            <a:r>
              <a:rPr lang="de-DE" sz="1600" kern="0" dirty="0" err="1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metodický</a:t>
            </a:r>
            <a:r>
              <a:rPr lang="de-DE" sz="1600" kern="0" dirty="0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 - </a:t>
            </a:r>
            <a:r>
              <a:rPr lang="sk-SK" sz="1600" kern="0" dirty="0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 </a:t>
            </a:r>
            <a:r>
              <a:rPr lang="sk-SK" sz="1600" b="1" kern="0" dirty="0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medzičlánok</a:t>
            </a:r>
            <a:r>
              <a:rPr lang="sk-SK" sz="1600" kern="0" dirty="0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 medzi ministerstvom, zriaďovateľmi a ich školami.</a:t>
            </a:r>
          </a:p>
        </p:txBody>
      </p:sp>
      <p:sp>
        <p:nvSpPr>
          <p:cNvPr id="29" name="Obdĺžnik 4">
            <a:extLst>
              <a:ext uri="{FF2B5EF4-FFF2-40B4-BE49-F238E27FC236}">
                <a16:creationId xmlns:a16="http://schemas.microsoft.com/office/drawing/2014/main" xmlns="" id="{26C129A7-75B1-B437-66FA-AA95777FA217}"/>
              </a:ext>
            </a:extLst>
          </p:cNvPr>
          <p:cNvSpPr/>
          <p:nvPr/>
        </p:nvSpPr>
        <p:spPr>
          <a:xfrm>
            <a:off x="3822527" y="2821860"/>
            <a:ext cx="19963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sk-SK" sz="1600" kern="0" dirty="0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Zodpovedá za prevod štátneho </a:t>
            </a:r>
            <a:r>
              <a:rPr lang="sk-SK" sz="1600" kern="0" dirty="0" err="1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kurikula</a:t>
            </a:r>
            <a:r>
              <a:rPr lang="sk-SK" sz="1600" kern="0" dirty="0">
                <a:solidFill>
                  <a:srgbClr val="FF0000"/>
                </a:solidFill>
                <a:latin typeface="Nunito" panose="020B0604020202020204" charset="-18"/>
                <a:cs typeface="Arial"/>
                <a:sym typeface="Arial"/>
              </a:rPr>
              <a:t> na regionálnu úroveň</a:t>
            </a:r>
          </a:p>
        </p:txBody>
      </p:sp>
      <p:sp>
        <p:nvSpPr>
          <p:cNvPr id="30" name="Obdĺžnik 6">
            <a:extLst>
              <a:ext uri="{FF2B5EF4-FFF2-40B4-BE49-F238E27FC236}">
                <a16:creationId xmlns:a16="http://schemas.microsoft.com/office/drawing/2014/main" xmlns="" id="{AF946471-3B0E-6FF3-691E-045DF66C3A48}"/>
              </a:ext>
            </a:extLst>
          </p:cNvPr>
          <p:cNvSpPr/>
          <p:nvPr/>
        </p:nvSpPr>
        <p:spPr>
          <a:xfrm>
            <a:off x="6557420" y="1229022"/>
            <a:ext cx="1882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sk-SK" sz="1600" b="1" kern="0" dirty="0">
                <a:solidFill>
                  <a:srgbClr val="00B050"/>
                </a:solidFill>
                <a:latin typeface="Nunito" panose="020B0604020202020204" charset="-18"/>
                <a:cs typeface="Arial"/>
                <a:sym typeface="Arial"/>
              </a:rPr>
              <a:t>Spája</a:t>
            </a:r>
            <a:r>
              <a:rPr lang="sk-SK" sz="1600" kern="0" dirty="0">
                <a:solidFill>
                  <a:srgbClr val="00B050"/>
                </a:solidFill>
                <a:latin typeface="Nunito" panose="020B0604020202020204" charset="-18"/>
                <a:cs typeface="Arial"/>
                <a:sym typeface="Arial"/>
              </a:rPr>
              <a:t> ľudí: riaditeľov, pedagógov, rodičov. </a:t>
            </a:r>
          </a:p>
        </p:txBody>
      </p:sp>
      <p:sp>
        <p:nvSpPr>
          <p:cNvPr id="31" name="Obdĺžnik 7">
            <a:extLst>
              <a:ext uri="{FF2B5EF4-FFF2-40B4-BE49-F238E27FC236}">
                <a16:creationId xmlns:a16="http://schemas.microsoft.com/office/drawing/2014/main" xmlns="" id="{AD4CED64-8FF8-132A-4B3A-235D632A13C8}"/>
              </a:ext>
            </a:extLst>
          </p:cNvPr>
          <p:cNvSpPr/>
          <p:nvPr/>
        </p:nvSpPr>
        <p:spPr>
          <a:xfrm>
            <a:off x="6557420" y="2343051"/>
            <a:ext cx="20124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sk-SK" sz="1600" b="1" kern="0" dirty="0">
                <a:solidFill>
                  <a:srgbClr val="00B050"/>
                </a:solidFill>
                <a:latin typeface="Nunito" panose="020B0604020202020204" charset="-18"/>
                <a:cs typeface="Arial"/>
                <a:sym typeface="Arial"/>
              </a:rPr>
              <a:t>Pomáha</a:t>
            </a:r>
            <a:r>
              <a:rPr lang="sk-SK" sz="1600" kern="0" dirty="0">
                <a:solidFill>
                  <a:srgbClr val="00B050"/>
                </a:solidFill>
                <a:latin typeface="Nunito" panose="020B0604020202020204" charset="-18"/>
                <a:cs typeface="Arial"/>
                <a:sym typeface="Arial"/>
              </a:rPr>
              <a:t> pri zavádzaní zmien, pri transformácii vyučovacieho procesu</a:t>
            </a:r>
          </a:p>
        </p:txBody>
      </p:sp>
      <p:sp>
        <p:nvSpPr>
          <p:cNvPr id="32" name="Obdĺžnik 8">
            <a:extLst>
              <a:ext uri="{FF2B5EF4-FFF2-40B4-BE49-F238E27FC236}">
                <a16:creationId xmlns:a16="http://schemas.microsoft.com/office/drawing/2014/main" xmlns="" id="{28A37EDA-64C6-079C-E127-CC2C28558F8D}"/>
              </a:ext>
            </a:extLst>
          </p:cNvPr>
          <p:cNvSpPr/>
          <p:nvPr/>
        </p:nvSpPr>
        <p:spPr>
          <a:xfrm>
            <a:off x="6369207" y="3703301"/>
            <a:ext cx="2388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sk-SK" sz="1600" kern="0" dirty="0">
                <a:solidFill>
                  <a:srgbClr val="00B050"/>
                </a:solidFill>
                <a:latin typeface="Nunito" panose="020B0604020202020204" charset="-18"/>
                <a:cs typeface="Arial"/>
                <a:sym typeface="Arial"/>
              </a:rPr>
              <a:t>Skúsení, šikovní pedagógovia, ktorí </a:t>
            </a:r>
            <a:r>
              <a:rPr lang="sk-SK" sz="1600" b="1" kern="0" dirty="0">
                <a:solidFill>
                  <a:srgbClr val="00B050"/>
                </a:solidFill>
                <a:latin typeface="Nunito" panose="020B0604020202020204" charset="-18"/>
                <a:cs typeface="Arial"/>
                <a:sym typeface="Arial"/>
              </a:rPr>
              <a:t>podporujú</a:t>
            </a:r>
            <a:r>
              <a:rPr lang="sk-SK" sz="1600" kern="0" dirty="0">
                <a:solidFill>
                  <a:srgbClr val="00B050"/>
                </a:solidFill>
                <a:latin typeface="Nunito" panose="020B0604020202020204" charset="-18"/>
                <a:cs typeface="Arial"/>
                <a:sym typeface="Arial"/>
              </a:rPr>
              <a:t> svojich kolegov v regióne</a:t>
            </a:r>
          </a:p>
        </p:txBody>
      </p:sp>
      <p:cxnSp>
        <p:nvCxnSpPr>
          <p:cNvPr id="33" name="Zalomená spojnica 10">
            <a:extLst>
              <a:ext uri="{FF2B5EF4-FFF2-40B4-BE49-F238E27FC236}">
                <a16:creationId xmlns:a16="http://schemas.microsoft.com/office/drawing/2014/main" xmlns="" id="{67375EF0-742E-070D-30A9-778EE09EEE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34290" y="4219725"/>
            <a:ext cx="1029253" cy="39064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Zaoblený obdĺžnik 11">
            <a:extLst>
              <a:ext uri="{FF2B5EF4-FFF2-40B4-BE49-F238E27FC236}">
                <a16:creationId xmlns:a16="http://schemas.microsoft.com/office/drawing/2014/main" xmlns="" id="{4171DB72-70CE-4EDA-5585-0171A681D520}"/>
              </a:ext>
            </a:extLst>
          </p:cNvPr>
          <p:cNvSpPr/>
          <p:nvPr/>
        </p:nvSpPr>
        <p:spPr>
          <a:xfrm>
            <a:off x="277164" y="4241910"/>
            <a:ext cx="5321400" cy="61923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sk-SK" sz="1600" kern="0" dirty="0">
                <a:solidFill>
                  <a:srgbClr val="FFFFFF"/>
                </a:solidFill>
                <a:latin typeface="Arial"/>
                <a:sym typeface="Arial"/>
              </a:rPr>
              <a:t>Aká zmena? Aká transformácia? Podpora v čom?</a:t>
            </a:r>
          </a:p>
        </p:txBody>
      </p:sp>
    </p:spTree>
    <p:extLst>
      <p:ext uri="{BB962C8B-B14F-4D97-AF65-F5344CB8AC3E}">
        <p14:creationId xmlns:p14="http://schemas.microsoft.com/office/powerpoint/2010/main" val="19062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/>
          <p:nvPr/>
        </p:nvSpPr>
        <p:spPr>
          <a:xfrm>
            <a:off x="0" y="-128054"/>
            <a:ext cx="3608607" cy="5399608"/>
          </a:xfrm>
          <a:prstGeom prst="rect">
            <a:avLst/>
          </a:pr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53" name="Google Shape;153;p5"/>
          <p:cNvSpPr/>
          <p:nvPr/>
        </p:nvSpPr>
        <p:spPr>
          <a:xfrm>
            <a:off x="2732162" y="3785072"/>
            <a:ext cx="532563" cy="508311"/>
          </a:xfrm>
          <a:custGeom>
            <a:avLst/>
            <a:gdLst/>
            <a:ahLst/>
            <a:cxnLst/>
            <a:rect l="l" t="t" r="r" b="b"/>
            <a:pathLst>
              <a:path w="6663624" h="6360176" extrusionOk="0">
                <a:moveTo>
                  <a:pt x="3331812" y="5088"/>
                </a:moveTo>
                <a:lnTo>
                  <a:pt x="3331812" y="5088"/>
                </a:lnTo>
                <a:cubicBezTo>
                  <a:pt x="2194111" y="0"/>
                  <a:pt x="1140649" y="604036"/>
                  <a:pt x="570324" y="1588475"/>
                </a:cubicBezTo>
                <a:cubicBezTo>
                  <a:pt x="0" y="2572913"/>
                  <a:pt x="0" y="3787263"/>
                  <a:pt x="570324" y="4771701"/>
                </a:cubicBezTo>
                <a:cubicBezTo>
                  <a:pt x="1140649" y="5756140"/>
                  <a:pt x="2194111" y="6360176"/>
                  <a:pt x="3331812" y="6355088"/>
                </a:cubicBezTo>
                <a:cubicBezTo>
                  <a:pt x="4469513" y="6360176"/>
                  <a:pt x="5522976" y="5756140"/>
                  <a:pt x="6093300" y="4771701"/>
                </a:cubicBezTo>
                <a:cubicBezTo>
                  <a:pt x="6663624" y="3787263"/>
                  <a:pt x="6663624" y="2572913"/>
                  <a:pt x="6093300" y="1588475"/>
                </a:cubicBezTo>
                <a:cubicBezTo>
                  <a:pt x="5522976" y="604036"/>
                  <a:pt x="4469513" y="0"/>
                  <a:pt x="3331812" y="50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54" name="Google Shape;154;p5"/>
          <p:cNvSpPr/>
          <p:nvPr/>
        </p:nvSpPr>
        <p:spPr>
          <a:xfrm>
            <a:off x="532024" y="1476367"/>
            <a:ext cx="1254740" cy="52216"/>
          </a:xfrm>
          <a:prstGeom prst="rect">
            <a:avLst/>
          </a:prstGeom>
          <a:solidFill>
            <a:srgbClr val="2B2561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grpSp>
        <p:nvGrpSpPr>
          <p:cNvPr id="161" name="Google Shape;161;p5"/>
          <p:cNvGrpSpPr/>
          <p:nvPr/>
        </p:nvGrpSpPr>
        <p:grpSpPr>
          <a:xfrm>
            <a:off x="532024" y="472692"/>
            <a:ext cx="3608607" cy="1656536"/>
            <a:chOff x="0" y="-28575"/>
            <a:chExt cx="9622952" cy="4417428"/>
          </a:xfrm>
        </p:grpSpPr>
        <p:sp>
          <p:nvSpPr>
            <p:cNvPr id="162" name="Google Shape;162;p5"/>
            <p:cNvSpPr txBox="1"/>
            <p:nvPr/>
          </p:nvSpPr>
          <p:spPr>
            <a:xfrm>
              <a:off x="0" y="-28575"/>
              <a:ext cx="9622952" cy="3452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99016"/>
                </a:lnSpc>
              </a:pPr>
              <a:r>
                <a:rPr lang="sk-SK" sz="30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POMÁHAME PEDAGÓGOM</a:t>
              </a:r>
              <a:endParaRPr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10958"/>
                </a:lnSpc>
              </a:pPr>
              <a:endParaRPr sz="2227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0" y="3897605"/>
              <a:ext cx="8515440" cy="491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32777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B87CE5-122B-8812-F001-718C171E8649}"/>
              </a:ext>
            </a:extLst>
          </p:cNvPr>
          <p:cNvGrpSpPr/>
          <p:nvPr/>
        </p:nvGrpSpPr>
        <p:grpSpPr>
          <a:xfrm>
            <a:off x="4369575" y="431311"/>
            <a:ext cx="4095704" cy="4143327"/>
            <a:chOff x="4369575" y="431311"/>
            <a:chExt cx="4095704" cy="4143327"/>
          </a:xfrm>
        </p:grpSpPr>
        <p:sp>
          <p:nvSpPr>
            <p:cNvPr id="155" name="Google Shape;155;p5"/>
            <p:cNvSpPr/>
            <p:nvPr/>
          </p:nvSpPr>
          <p:spPr>
            <a:xfrm>
              <a:off x="4371857" y="431311"/>
              <a:ext cx="844134" cy="844134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D5081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pic>
          <p:nvPicPr>
            <p:cNvPr id="156" name="Google Shape;15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24598" y="594890"/>
              <a:ext cx="353421" cy="544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69575" y="1728041"/>
              <a:ext cx="743043" cy="34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16870" y="2703200"/>
              <a:ext cx="568877" cy="563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30857" y="3811172"/>
              <a:ext cx="540902" cy="5463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5"/>
            <p:cNvSpPr txBox="1"/>
            <p:nvPr/>
          </p:nvSpPr>
          <p:spPr>
            <a:xfrm>
              <a:off x="5463641" y="622611"/>
              <a:ext cx="3001638" cy="917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5007"/>
                </a:lnSpc>
              </a:pPr>
              <a:r>
                <a:rPr lang="sk-SK" sz="159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Pochopiť význam zmien a ich opodstatnenosť,</a:t>
              </a:r>
              <a:endParaRPr sz="159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25007"/>
                </a:lnSpc>
              </a:pPr>
              <a:endParaRPr sz="1590" dirty="0">
                <a:solidFill>
                  <a:srgbClr val="2B256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376780" y="3661842"/>
              <a:ext cx="844134" cy="844134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D5081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379241" y="2571750"/>
              <a:ext cx="844134" cy="844134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D5081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374318" y="1463613"/>
              <a:ext cx="844134" cy="844134"/>
            </a:xfrm>
            <a:custGeom>
              <a:avLst/>
              <a:gdLst/>
              <a:ahLst/>
              <a:cxnLst/>
              <a:rect l="l" t="t" r="r" b="b"/>
              <a:pathLst>
                <a:path w="6355080" h="6355080" extrusionOk="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D50816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167" name="Google Shape;167;p5"/>
            <p:cNvSpPr txBox="1"/>
            <p:nvPr/>
          </p:nvSpPr>
          <p:spPr>
            <a:xfrm>
              <a:off x="5463641" y="1607853"/>
              <a:ext cx="3001638" cy="611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5007"/>
                </a:lnSpc>
              </a:pPr>
              <a:r>
                <a:rPr lang="sk-SK" sz="159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aby sa s nimi vedeli stotožniť,</a:t>
              </a:r>
              <a:endParaRPr sz="159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25007"/>
                </a:lnSpc>
              </a:pPr>
              <a:endParaRPr sz="1590" dirty="0">
                <a:solidFill>
                  <a:srgbClr val="2B256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5463641" y="2757090"/>
              <a:ext cx="3001638" cy="917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5007"/>
                </a:lnSpc>
              </a:pPr>
              <a:r>
                <a:rPr lang="sk-SK" sz="159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prijali ich</a:t>
              </a:r>
              <a:endParaRPr sz="159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25007"/>
                </a:lnSpc>
              </a:pPr>
              <a:endParaRPr sz="1590">
                <a:solidFill>
                  <a:srgbClr val="2B256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  <a:p>
              <a:pPr>
                <a:lnSpc>
                  <a:spcPct val="125007"/>
                </a:lnSpc>
              </a:pPr>
              <a:endParaRPr sz="1590">
                <a:solidFill>
                  <a:srgbClr val="2B256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5463641" y="3657079"/>
              <a:ext cx="3001638" cy="917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5007"/>
                </a:lnSpc>
              </a:pPr>
              <a:r>
                <a:rPr lang="sk-SK" sz="159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a začali ich aplikovať pri práci so svojimi žiakmi.</a:t>
              </a:r>
              <a:endParaRPr sz="159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25007"/>
                </a:lnSpc>
              </a:pPr>
              <a:endParaRPr sz="1590" dirty="0">
                <a:solidFill>
                  <a:srgbClr val="2B256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/>
          <p:nvPr/>
        </p:nvSpPr>
        <p:spPr>
          <a:xfrm>
            <a:off x="-3060" y="1"/>
            <a:ext cx="3610105" cy="5143500"/>
          </a:xfrm>
          <a:prstGeom prst="rect">
            <a:avLst/>
          </a:pr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75" name="Google Shape;175;p6"/>
          <p:cNvSpPr/>
          <p:nvPr/>
        </p:nvSpPr>
        <p:spPr>
          <a:xfrm>
            <a:off x="858830" y="4600194"/>
            <a:ext cx="8292885" cy="556367"/>
          </a:xfrm>
          <a:prstGeom prst="rect">
            <a:avLst/>
          </a:prstGeom>
          <a:solidFill>
            <a:srgbClr val="2B2561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76" name="Google Shape;176;p6"/>
          <p:cNvSpPr/>
          <p:nvPr/>
        </p:nvSpPr>
        <p:spPr>
          <a:xfrm>
            <a:off x="2750450" y="3757640"/>
            <a:ext cx="532563" cy="508311"/>
          </a:xfrm>
          <a:custGeom>
            <a:avLst/>
            <a:gdLst/>
            <a:ahLst/>
            <a:cxnLst/>
            <a:rect l="l" t="t" r="r" b="b"/>
            <a:pathLst>
              <a:path w="6663624" h="6360176" extrusionOk="0">
                <a:moveTo>
                  <a:pt x="3331812" y="5088"/>
                </a:moveTo>
                <a:lnTo>
                  <a:pt x="3331812" y="5088"/>
                </a:lnTo>
                <a:cubicBezTo>
                  <a:pt x="2194111" y="0"/>
                  <a:pt x="1140649" y="604036"/>
                  <a:pt x="570324" y="1588475"/>
                </a:cubicBezTo>
                <a:cubicBezTo>
                  <a:pt x="0" y="2572913"/>
                  <a:pt x="0" y="3787263"/>
                  <a:pt x="570324" y="4771701"/>
                </a:cubicBezTo>
                <a:cubicBezTo>
                  <a:pt x="1140649" y="5756140"/>
                  <a:pt x="2194111" y="6360176"/>
                  <a:pt x="3331812" y="6355088"/>
                </a:cubicBezTo>
                <a:cubicBezTo>
                  <a:pt x="4469513" y="6360176"/>
                  <a:pt x="5522976" y="5756140"/>
                  <a:pt x="6093300" y="4771701"/>
                </a:cubicBezTo>
                <a:cubicBezTo>
                  <a:pt x="6663624" y="3787263"/>
                  <a:pt x="6663624" y="2572913"/>
                  <a:pt x="6093300" y="1588475"/>
                </a:cubicBezTo>
                <a:cubicBezTo>
                  <a:pt x="5522976" y="604036"/>
                  <a:pt x="4469513" y="0"/>
                  <a:pt x="3331812" y="50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77" name="Google Shape;177;p6"/>
          <p:cNvSpPr/>
          <p:nvPr/>
        </p:nvSpPr>
        <p:spPr>
          <a:xfrm>
            <a:off x="525268" y="1466651"/>
            <a:ext cx="1254740" cy="52216"/>
          </a:xfrm>
          <a:prstGeom prst="rect">
            <a:avLst/>
          </a:prstGeom>
          <a:solidFill>
            <a:srgbClr val="2B2561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78" name="Google Shape;178;p6"/>
          <p:cNvSpPr/>
          <p:nvPr/>
        </p:nvSpPr>
        <p:spPr>
          <a:xfrm>
            <a:off x="4405973" y="187495"/>
            <a:ext cx="707023" cy="707023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79" name="Google Shape;179;p6"/>
          <p:cNvSpPr/>
          <p:nvPr/>
        </p:nvSpPr>
        <p:spPr>
          <a:xfrm>
            <a:off x="4456743" y="2894489"/>
            <a:ext cx="707023" cy="707023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80" name="Google Shape;180;p6"/>
          <p:cNvSpPr/>
          <p:nvPr/>
        </p:nvSpPr>
        <p:spPr>
          <a:xfrm>
            <a:off x="4434966" y="1992203"/>
            <a:ext cx="707023" cy="707023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181" name="Google Shape;181;p6"/>
          <p:cNvSpPr/>
          <p:nvPr/>
        </p:nvSpPr>
        <p:spPr>
          <a:xfrm>
            <a:off x="4412716" y="1089917"/>
            <a:ext cx="707023" cy="707023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9350" y="295108"/>
            <a:ext cx="752640" cy="40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5646" y="1296410"/>
            <a:ext cx="646885" cy="29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2022" y="2141991"/>
            <a:ext cx="611001" cy="42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12453" y="3079024"/>
            <a:ext cx="618970" cy="36575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"/>
          <p:cNvSpPr/>
          <p:nvPr/>
        </p:nvSpPr>
        <p:spPr>
          <a:xfrm>
            <a:off x="4468426" y="3796774"/>
            <a:ext cx="707023" cy="707023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09005" y="3923149"/>
            <a:ext cx="468763" cy="45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5351620" y="290345"/>
            <a:ext cx="3001638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5007"/>
              </a:lnSpc>
            </a:pPr>
            <a:r>
              <a:rPr lang="sk-SK" sz="159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rPr>
              <a:t>Vzdelávacie programy, učebné plány a učebné osnovy</a:t>
            </a: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6"/>
          <p:cNvGrpSpPr/>
          <p:nvPr/>
        </p:nvGrpSpPr>
        <p:grpSpPr>
          <a:xfrm>
            <a:off x="509280" y="533863"/>
            <a:ext cx="3608607" cy="1982052"/>
            <a:chOff x="0" y="-19049"/>
            <a:chExt cx="9622952" cy="5285472"/>
          </a:xfrm>
        </p:grpSpPr>
        <p:sp>
          <p:nvSpPr>
            <p:cNvPr id="190" name="Google Shape;190;p6"/>
            <p:cNvSpPr txBox="1"/>
            <p:nvPr/>
          </p:nvSpPr>
          <p:spPr>
            <a:xfrm>
              <a:off x="0" y="-19049"/>
              <a:ext cx="9622952" cy="3299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4994"/>
                </a:lnSpc>
              </a:pPr>
              <a:r>
                <a:rPr lang="sk-SK" sz="2227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OBLASTI, V KTORÝCH</a:t>
              </a:r>
              <a:endParaRPr sz="700"/>
            </a:p>
            <a:p>
              <a:pPr>
                <a:lnSpc>
                  <a:spcPct val="124994"/>
                </a:lnSpc>
              </a:pPr>
              <a:r>
                <a:rPr lang="sk-SK" sz="2227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MENTORI POMÁHAJÚ</a:t>
              </a:r>
              <a:endParaRPr sz="222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110958"/>
                </a:lnSpc>
              </a:pPr>
              <a:endParaRPr sz="22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0" y="4775175"/>
              <a:ext cx="8515440" cy="491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32777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6"/>
          <p:cNvSpPr txBox="1"/>
          <p:nvPr/>
        </p:nvSpPr>
        <p:spPr>
          <a:xfrm>
            <a:off x="5351620" y="1258689"/>
            <a:ext cx="3001638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5007"/>
              </a:lnSpc>
            </a:pPr>
            <a:r>
              <a:rPr lang="sk-SK" sz="159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rPr>
              <a:t>Hodnotenie  žiakov</a:t>
            </a:r>
            <a:endParaRPr sz="1590" dirty="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 dirty="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5351620" y="1885950"/>
            <a:ext cx="3001638" cy="183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5007"/>
              </a:lnSpc>
            </a:pPr>
            <a:r>
              <a:rPr lang="sk-SK" sz="159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rPr>
              <a:t>Výchovno – vzdelávací proces, vzdelávací štýl, inovatívne metódy vo výchove a vzdelávaní</a:t>
            </a: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5351620" y="3021208"/>
            <a:ext cx="3001638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5007"/>
              </a:lnSpc>
            </a:pPr>
            <a:r>
              <a:rPr lang="sk-SK" sz="159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rPr>
              <a:t>Personalizované vzdelávanie, inklúzia a diferenciácia</a:t>
            </a: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 txBox="1"/>
          <p:nvPr/>
        </p:nvSpPr>
        <p:spPr>
          <a:xfrm>
            <a:off x="5351620" y="3940833"/>
            <a:ext cx="3001638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5007"/>
              </a:lnSpc>
            </a:pPr>
            <a:r>
              <a:rPr lang="sk-SK" sz="159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rPr>
              <a:t>Digitalizácia vo vzdelávaní</a:t>
            </a:r>
            <a:endParaRPr sz="1590" dirty="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 dirty="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 dirty="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007"/>
              </a:lnSpc>
            </a:pPr>
            <a:endParaRPr sz="1590" dirty="0">
              <a:solidFill>
                <a:srgbClr val="2B25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/>
          <p:nvPr/>
        </p:nvSpPr>
        <p:spPr>
          <a:xfrm>
            <a:off x="-21067" y="0"/>
            <a:ext cx="9256046" cy="1761516"/>
          </a:xfrm>
          <a:prstGeom prst="rect">
            <a:avLst/>
          </a:prstGeom>
          <a:solidFill>
            <a:srgbClr val="D50816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  <p:sp>
        <p:nvSpPr>
          <p:cNvPr id="201" name="Google Shape;201;p7"/>
          <p:cNvSpPr txBox="1"/>
          <p:nvPr/>
        </p:nvSpPr>
        <p:spPr>
          <a:xfrm>
            <a:off x="406908" y="726516"/>
            <a:ext cx="3713497" cy="97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5009"/>
              </a:lnSpc>
            </a:pPr>
            <a:r>
              <a:rPr lang="sk-SK" sz="2531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Hlavné aktivity mentorov a cent</a:t>
            </a:r>
            <a:r>
              <a:rPr lang="en-US" sz="2531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ie</a:t>
            </a:r>
            <a:r>
              <a:rPr lang="sk-SK" sz="2531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2531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156593" y="2001958"/>
            <a:ext cx="7109321" cy="3159135"/>
            <a:chOff x="-2306416" y="-192968"/>
            <a:chExt cx="18958189" cy="7669938"/>
          </a:xfrm>
        </p:grpSpPr>
        <p:sp>
          <p:nvSpPr>
            <p:cNvPr id="203" name="Google Shape;203;p7"/>
            <p:cNvSpPr txBox="1"/>
            <p:nvPr/>
          </p:nvSpPr>
          <p:spPr>
            <a:xfrm>
              <a:off x="0" y="5884913"/>
              <a:ext cx="16651773" cy="539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46055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 txBox="1"/>
            <p:nvPr/>
          </p:nvSpPr>
          <p:spPr>
            <a:xfrm>
              <a:off x="-2306416" y="-192968"/>
              <a:ext cx="18098397" cy="76699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r>
                <a:rPr lang="sk-SK" sz="22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Individuálny </a:t>
              </a:r>
              <a:r>
                <a:rPr lang="en-US" sz="22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lang="en-US" sz="2200" dirty="0" err="1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skupinov</a:t>
              </a:r>
              <a:r>
                <a:rPr lang="sk-SK" sz="22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ý </a:t>
              </a:r>
              <a:r>
                <a:rPr lang="sk-SK" sz="2200" dirty="0" err="1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mentoring</a:t>
              </a:r>
              <a:r>
                <a:rPr lang="sk-SK" sz="22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 pre pedagógov</a:t>
              </a:r>
            </a:p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endParaRPr sz="220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r>
                <a:rPr lang="sk-SK" sz="22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Organizácia a vedenie workshopov – formou aktualizačného vzdelávania </a:t>
              </a:r>
            </a:p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endParaRPr lang="sk-SK" sz="220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endParaRPr sz="700" dirty="0"/>
            </a:p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r>
                <a:rPr lang="sk-SK" sz="22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Organizácia odborných prednášok, diskusií a fór </a:t>
              </a:r>
            </a:p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endParaRPr lang="sk-SK" sz="220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endParaRPr sz="700" dirty="0"/>
            </a:p>
            <a:p>
              <a:pPr marL="342064" lvl="1" indent="-171032">
                <a:lnSpc>
                  <a:spcPct val="90727"/>
                </a:lnSpc>
                <a:buClr>
                  <a:srgbClr val="2B2561"/>
                </a:buClr>
                <a:buSzPts val="4400"/>
                <a:buFont typeface="Arial"/>
                <a:buChar char="•"/>
              </a:pPr>
              <a:r>
                <a:rPr lang="sk-SK" sz="2200" dirty="0">
                  <a:solidFill>
                    <a:srgbClr val="2B2561"/>
                  </a:solidFill>
                  <a:latin typeface="Calibri"/>
                  <a:ea typeface="Calibri"/>
                  <a:cs typeface="Calibri"/>
                  <a:sym typeface="Calibri"/>
                </a:rPr>
                <a:t>Sieťovanie: školy – zriaďovateľ – občianske organizácie - inštitúcie</a:t>
              </a:r>
              <a:endParaRPr sz="2200" dirty="0">
                <a:solidFill>
                  <a:srgbClr val="2B25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lnSpc>
                  <a:spcPct val="77651"/>
                </a:lnSpc>
              </a:pPr>
              <a:endParaRPr sz="1584" dirty="0">
                <a:solidFill>
                  <a:srgbClr val="2B256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sp>
        <p:nvSpPr>
          <p:cNvPr id="205" name="Google Shape;205;p7"/>
          <p:cNvSpPr/>
          <p:nvPr/>
        </p:nvSpPr>
        <p:spPr>
          <a:xfrm>
            <a:off x="6565364" y="-183642"/>
            <a:ext cx="2669616" cy="2669605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5465" r="-15465"/>
            </a:stretch>
          </a:blip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15"/>
          <p:cNvPicPr preferRelativeResize="0"/>
          <p:nvPr/>
        </p:nvPicPr>
        <p:blipFill rotWithShape="1">
          <a:blip r:embed="rId3">
            <a:alphaModFix/>
          </a:blip>
          <a:srcRect l="19147" t="20114" r="22045" b="20018"/>
          <a:stretch/>
        </p:blipFill>
        <p:spPr>
          <a:xfrm>
            <a:off x="676508" y="1040781"/>
            <a:ext cx="7285996" cy="4030403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15"/>
          <p:cNvSpPr txBox="1"/>
          <p:nvPr/>
        </p:nvSpPr>
        <p:spPr>
          <a:xfrm>
            <a:off x="431180" y="202143"/>
            <a:ext cx="8108220" cy="10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2400" b="1" dirty="0">
                <a:solidFill>
                  <a:srgbClr val="0B5394"/>
                </a:solidFill>
              </a:rPr>
              <a:t>Vízia vzdelávania pre 21. storočie: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1" dirty="0">
                <a:solidFill>
                  <a:srgbClr val="0B5394"/>
                </a:solidFill>
              </a:rPr>
              <a:t>“Učíme (sa) samostatne myslieť a zodpovedne konať na základe hodnôt, vedomostí a dát.” M. Kríž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 dirty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oogle Shape;1245;p20"/>
          <p:cNvPicPr preferRelativeResize="0"/>
          <p:nvPr/>
        </p:nvPicPr>
        <p:blipFill rotWithShape="1">
          <a:blip r:embed="rId3">
            <a:alphaModFix/>
          </a:blip>
          <a:srcRect l="19147" t="20114" r="22045" b="20018"/>
          <a:stretch/>
        </p:blipFill>
        <p:spPr>
          <a:xfrm>
            <a:off x="569900" y="720675"/>
            <a:ext cx="8238101" cy="471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20"/>
          <p:cNvSpPr txBox="1"/>
          <p:nvPr/>
        </p:nvSpPr>
        <p:spPr>
          <a:xfrm>
            <a:off x="979700" y="492075"/>
            <a:ext cx="75597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b="1" i="1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A “vzdelávania pre 21. storočie” </a:t>
            </a:r>
            <a:r>
              <a:rPr lang="sk-SK" sz="1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víziója</a:t>
            </a:r>
            <a:endParaRPr sz="14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“Tanítunk / megtanulunk önállóan gondolkodni és felelősségteljesen cselekedni az értékek, a tudás és az adatok alapján."</a:t>
            </a:r>
            <a:endParaRPr sz="18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20"/>
          <p:cNvSpPr txBox="1"/>
          <p:nvPr/>
        </p:nvSpPr>
        <p:spPr>
          <a:xfrm>
            <a:off x="6688850" y="2128275"/>
            <a:ext cx="34863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megérteni a tudásanyagot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0"/>
          <p:cNvSpPr txBox="1"/>
          <p:nvPr/>
        </p:nvSpPr>
        <p:spPr>
          <a:xfrm>
            <a:off x="6631675" y="1579625"/>
            <a:ext cx="2788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Gondolkodni és cselekedni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0"/>
          <p:cNvSpPr txBox="1"/>
          <p:nvPr/>
        </p:nvSpPr>
        <p:spPr>
          <a:xfrm>
            <a:off x="6563100" y="3305550"/>
            <a:ext cx="29718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megjegyezni az adatokat, információkat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0" name="Google Shape;125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341" y="0"/>
            <a:ext cx="864931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20"/>
          <p:cNvSpPr txBox="1"/>
          <p:nvPr/>
        </p:nvSpPr>
        <p:spPr>
          <a:xfrm>
            <a:off x="711099" y="254348"/>
            <a:ext cx="24804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2800" dirty="0">
                <a:solidFill>
                  <a:schemeClr val="bg1">
                    <a:lumMod val="50000"/>
                  </a:schemeClr>
                </a:solidFill>
              </a:rPr>
              <a:t>Tu sme teraz:</a:t>
            </a:r>
          </a:p>
        </p:txBody>
      </p:sp>
      <p:sp>
        <p:nvSpPr>
          <p:cNvPr id="3" name="Google Shape;2560;p36">
            <a:extLst>
              <a:ext uri="{FF2B5EF4-FFF2-40B4-BE49-F238E27FC236}">
                <a16:creationId xmlns:a16="http://schemas.microsoft.com/office/drawing/2014/main" xmlns="" id="{3FE47F73-2A04-556E-387A-9F10DE0854D8}"/>
              </a:ext>
            </a:extLst>
          </p:cNvPr>
          <p:cNvSpPr txBox="1">
            <a:spLocks/>
          </p:cNvSpPr>
          <p:nvPr/>
        </p:nvSpPr>
        <p:spPr>
          <a:xfrm>
            <a:off x="5671175" y="290359"/>
            <a:ext cx="2868225" cy="58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rPr lang="sk-SK" sz="3733" dirty="0"/>
              <a:t>Vízia 2030:</a:t>
            </a:r>
          </a:p>
        </p:txBody>
      </p:sp>
      <p:graphicFrame>
        <p:nvGraphicFramePr>
          <p:cNvPr id="4" name="Zástupný objekt pre obsah 10">
            <a:extLst>
              <a:ext uri="{FF2B5EF4-FFF2-40B4-BE49-F238E27FC236}">
                <a16:creationId xmlns:a16="http://schemas.microsoft.com/office/drawing/2014/main" xmlns="" id="{B09C3AC5-4E84-CF2F-CBE0-C6A7F29DB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382663"/>
              </p:ext>
            </p:extLst>
          </p:nvPr>
        </p:nvGraphicFramePr>
        <p:xfrm>
          <a:off x="256323" y="1143339"/>
          <a:ext cx="4315677" cy="356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Zástupný objekt pre obsah 11">
            <a:extLst>
              <a:ext uri="{FF2B5EF4-FFF2-40B4-BE49-F238E27FC236}">
                <a16:creationId xmlns:a16="http://schemas.microsoft.com/office/drawing/2014/main" xmlns="" id="{777F1254-8EC6-7098-85C7-34EEB4CF2A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561264"/>
              </p:ext>
            </p:extLst>
          </p:nvPr>
        </p:nvGraphicFramePr>
        <p:xfrm>
          <a:off x="4653052" y="1143339"/>
          <a:ext cx="4243604" cy="3629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p14"/>
          <p:cNvPicPr preferRelativeResize="0"/>
          <p:nvPr/>
        </p:nvPicPr>
        <p:blipFill rotWithShape="1">
          <a:blip r:embed="rId3">
            <a:alphaModFix/>
          </a:blip>
          <a:srcRect l="25389" t="22901" r="29602" b="9241"/>
          <a:stretch/>
        </p:blipFill>
        <p:spPr>
          <a:xfrm>
            <a:off x="863600" y="-174000"/>
            <a:ext cx="6840326" cy="531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923B2D-E296-63A2-542F-137D3C41D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Pre</a:t>
            </a:r>
            <a:r>
              <a:rPr lang="sk-SK" sz="3600" b="1" dirty="0">
                <a:solidFill>
                  <a:schemeClr val="accent1">
                    <a:lumMod val="50000"/>
                  </a:schemeClr>
                </a:solidFill>
              </a:rPr>
              <a:t>čo zmena? Prečo reforma?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0B1593-5F55-3559-EFC5-E457268BD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Svet sa príliš rýchlo mení okolo nás – treba naň reflektovať aj v škole</a:t>
            </a:r>
          </a:p>
          <a:p>
            <a:r>
              <a:rPr lang="sk-SK" dirty="0"/>
              <a:t>Menia sa deti – menia sa rodičia </a:t>
            </a:r>
          </a:p>
          <a:p>
            <a:endParaRPr lang="sk-S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7B86D4-AFDF-6A71-4EBA-BAA1FA53A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19" y="3095008"/>
            <a:ext cx="1974170" cy="1522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C316C0-37AB-FC47-5876-E02F3E5B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669" y="1989529"/>
            <a:ext cx="1588104" cy="1056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3BB148-0204-8138-9A04-DE299C2D9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21" y="1989530"/>
            <a:ext cx="1661127" cy="1000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886A61-81BF-2718-2DA6-0A59A3FC9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674" y="1540464"/>
            <a:ext cx="2130260" cy="1421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3A434A-750D-CA68-900E-028D2C711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52" y="2998157"/>
            <a:ext cx="2048379" cy="1534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CE2425-796C-3C20-0845-5BF1013B9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237" y="2860675"/>
            <a:ext cx="1958510" cy="14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44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B5394"/>
                </a:solidFill>
              </a:rPr>
              <a:t>Kde sme teraz - príklad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96" name="Google Shape;96;p20"/>
          <p:cNvSpPr/>
          <p:nvPr/>
        </p:nvSpPr>
        <p:spPr>
          <a:xfrm>
            <a:off x="456875" y="1012675"/>
            <a:ext cx="5779500" cy="607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V štátnom vzdelávacom programe je uvedené: ,,</a:t>
            </a:r>
            <a:r>
              <a:rPr lang="sk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Rozlíšiť rastlinnú a živočíšnu bunku podľa stavby.”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0"/>
          <p:cNvSpPr/>
          <p:nvPr/>
        </p:nvSpPr>
        <p:spPr>
          <a:xfrm>
            <a:off x="948400" y="1970925"/>
            <a:ext cx="5779500" cy="607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Pohľad učiteľa: ,,Musím naučiť žiakov stavbu rastlinnej a živočíšnej bunky.”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0"/>
          <p:cNvSpPr/>
          <p:nvPr/>
        </p:nvSpPr>
        <p:spPr>
          <a:xfrm>
            <a:off x="1793200" y="2929175"/>
            <a:ext cx="5779500" cy="82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V triede učiteľ žiakom na základe obrázku predstaví živočíšnu a rastlinnú bunku, pomenuje časti buniek a vysvetlí im, v čom sú odlišné.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0"/>
          <p:cNvSpPr/>
          <p:nvPr/>
        </p:nvSpPr>
        <p:spPr>
          <a:xfrm>
            <a:off x="2276650" y="4112200"/>
            <a:ext cx="5779500" cy="82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Žiaci sa naučia časti rastlinnej a živočíšnej bunky, podobnosti a odlišnosti. (Nenaučia sa ako by mali postupovať, aby ich  samostatne rozlíšili.)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40323">
            <a:off x="5771435" y="1525537"/>
            <a:ext cx="1022259" cy="51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40312">
            <a:off x="6271560" y="2470070"/>
            <a:ext cx="736478" cy="3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40332">
            <a:off x="7024960" y="3662223"/>
            <a:ext cx="726131" cy="36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0B5394"/>
                </a:solidFill>
              </a:rPr>
              <a:t>Budúcnosť - príklad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08" name="Google Shape;108;p21"/>
          <p:cNvSpPr/>
          <p:nvPr/>
        </p:nvSpPr>
        <p:spPr>
          <a:xfrm>
            <a:off x="428600" y="885500"/>
            <a:ext cx="5779500" cy="793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V štátnom vzdelávacom programe je uvedené: ,,</a:t>
            </a:r>
            <a:r>
              <a:rPr lang="sk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Identifikovať a zaznamenať podobné a odlišné znaky rastlinnej a živočíšnej bunky. ”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1"/>
          <p:cNvSpPr/>
          <p:nvPr/>
        </p:nvSpPr>
        <p:spPr>
          <a:xfrm>
            <a:off x="1033175" y="1678700"/>
            <a:ext cx="5779500" cy="793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Pohľad učiteľa: ,,Musím naučiť žiakov ako nájdu a akou formou zaznamenajú podobné a odlišné znaky r</a:t>
            </a:r>
            <a:r>
              <a:rPr lang="sk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astlinnej a živočíšnej bunky</a:t>
            </a: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.”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1"/>
          <p:cNvSpPr/>
          <p:nvPr/>
        </p:nvSpPr>
        <p:spPr>
          <a:xfrm>
            <a:off x="1793200" y="2471900"/>
            <a:ext cx="5779500" cy="206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V triede učiteľ žiakom poskytne rôzny materiál, z ktorého si žiaci môžu vybrať a pracovať s ním pri identifikovaní podobnosti a rozlišnosti rastlinnej a živočíšnej bunky. Žiaci môžu pracovať v skupinách. Zároveň nechá žiakom priestor na to, aby si odlišnosti a podobnosti zaznamenali a diskutuje s nimi, akú formu záznamu si zvolili, ktorý z triedy sa im zdá najprehľadnejší, eventuelne im predstaví model záznamu s ktorým sa nestretli a môžu si to vyskúšať.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1"/>
          <p:cNvSpPr/>
          <p:nvPr/>
        </p:nvSpPr>
        <p:spPr>
          <a:xfrm>
            <a:off x="2276650" y="4536125"/>
            <a:ext cx="5779500" cy="715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>
                <a:latin typeface="Calibri"/>
                <a:ea typeface="Calibri"/>
                <a:cs typeface="Calibri"/>
                <a:sym typeface="Calibri"/>
              </a:rPr>
              <a:t>Žiaci sa naučia, ako identifikovať a zaznamenať p</a:t>
            </a:r>
            <a:r>
              <a:rPr lang="sk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odobné a odlišné znaky rastlinnej a živočíšnej bunky.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40315">
            <a:off x="5760196" y="1175774"/>
            <a:ext cx="789159" cy="3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86831">
            <a:off x="6539421" y="2084829"/>
            <a:ext cx="602184" cy="30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40332">
            <a:off x="7138010" y="4100273"/>
            <a:ext cx="726131" cy="36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00B7B-2E15-74D6-04C0-D219E479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00" y="445120"/>
            <a:ext cx="6497417" cy="755700"/>
          </a:xfrm>
        </p:spPr>
        <p:txBody>
          <a:bodyPr>
            <a:normAutofit fontScale="90000"/>
          </a:bodyPr>
          <a:lstStyle/>
          <a:p>
            <a:r>
              <a:rPr lang="hu-HU" sz="3200" b="1" dirty="0" err="1">
                <a:solidFill>
                  <a:schemeClr val="accent1">
                    <a:lumMod val="50000"/>
                  </a:schemeClr>
                </a:solidFill>
              </a:rPr>
              <a:t>Systém</a:t>
            </a:r>
            <a:r>
              <a:rPr lang="hu-HU" sz="3200" b="1" dirty="0">
                <a:solidFill>
                  <a:schemeClr val="accent1">
                    <a:lumMod val="50000"/>
                  </a:schemeClr>
                </a:solidFill>
              </a:rPr>
              <a:t> 3 </a:t>
            </a:r>
            <a:r>
              <a:rPr lang="hu-HU" sz="3200" b="1" dirty="0" err="1">
                <a:solidFill>
                  <a:schemeClr val="accent1">
                    <a:lumMod val="50000"/>
                  </a:schemeClr>
                </a:solidFill>
              </a:rPr>
              <a:t>cyklov</a:t>
            </a:r>
            <a:r>
              <a:rPr lang="hu-H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hu-H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hu-HU" sz="1200" b="1" dirty="0" err="1">
                <a:solidFill>
                  <a:schemeClr val="accent1">
                    <a:lumMod val="50000"/>
                  </a:schemeClr>
                </a:solidFill>
              </a:rPr>
              <a:t>zdroj</a:t>
            </a:r>
            <a:r>
              <a:rPr lang="hu-HU" sz="1200" b="1" dirty="0">
                <a:solidFill>
                  <a:schemeClr val="accent1">
                    <a:lumMod val="50000"/>
                  </a:schemeClr>
                </a:solidFill>
              </a:rPr>
              <a:t>: vzdelavanie21.sk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2B63AA-84F0-2BD2-6BCA-26462D2D1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173" y="141532"/>
            <a:ext cx="4503794" cy="45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22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" name="Google Shape;22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0863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4" name="Google Shape;2294;p23" descr="Logo fondu NextGenerationEU"/>
          <p:cNvSpPr/>
          <p:nvPr/>
        </p:nvSpPr>
        <p:spPr>
          <a:xfrm>
            <a:off x="6438900" y="23387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5" name="Google Shape;2295;p23" descr="Obrázok, na ktorom je text, monitor, obrazovka, snímka obrazovky&#10;&#10;Automaticky generovaný popis"/>
          <p:cNvPicPr preferRelativeResize="0"/>
          <p:nvPr/>
        </p:nvPicPr>
        <p:blipFill rotWithShape="1">
          <a:blip r:embed="rId4">
            <a:alphaModFix/>
          </a:blip>
          <a:srcRect l="3932" t="15060" r="2476"/>
          <a:stretch/>
        </p:blipFill>
        <p:spPr>
          <a:xfrm>
            <a:off x="-39655" y="233870"/>
            <a:ext cx="9416034" cy="4929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 rotWithShape="1">
          <a:blip r:embed="rId3">
            <a:alphaModFix/>
          </a:blip>
          <a:srcRect l="24072" t="30338" r="25661" b="49999"/>
          <a:stretch/>
        </p:blipFill>
        <p:spPr>
          <a:xfrm>
            <a:off x="541676" y="334425"/>
            <a:ext cx="8219750" cy="18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725" y="2057525"/>
            <a:ext cx="4543650" cy="301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6"/>
          <p:cNvPicPr preferRelativeResize="0"/>
          <p:nvPr/>
        </p:nvPicPr>
        <p:blipFill rotWithShape="1">
          <a:blip r:embed="rId3">
            <a:alphaModFix/>
          </a:blip>
          <a:srcRect l="26375" t="50001" r="24672" b="15051"/>
          <a:stretch/>
        </p:blipFill>
        <p:spPr>
          <a:xfrm>
            <a:off x="230800" y="113050"/>
            <a:ext cx="8785325" cy="352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 rotWithShape="1">
          <a:blip r:embed="rId4">
            <a:alphaModFix/>
          </a:blip>
          <a:srcRect l="-820" t="10100" r="820" b="12379"/>
          <a:stretch/>
        </p:blipFill>
        <p:spPr>
          <a:xfrm>
            <a:off x="877438" y="3310450"/>
            <a:ext cx="7389120" cy="2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 rotWithShape="1">
          <a:blip r:embed="rId3">
            <a:alphaModFix/>
          </a:blip>
          <a:srcRect l="24076" t="35298" r="25659" b="29074"/>
          <a:stretch/>
        </p:blipFill>
        <p:spPr>
          <a:xfrm>
            <a:off x="414500" y="949600"/>
            <a:ext cx="8364374" cy="333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9" name="Google Shape;23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118" y="200722"/>
            <a:ext cx="4529172" cy="41185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E9AE8F-A714-9215-F4DF-7C60800DD594}"/>
              </a:ext>
            </a:extLst>
          </p:cNvPr>
          <p:cNvSpPr txBox="1"/>
          <p:nvPr/>
        </p:nvSpPr>
        <p:spPr>
          <a:xfrm>
            <a:off x="118946" y="593803"/>
            <a:ext cx="452917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chemeClr val="accent1">
                    <a:lumMod val="50000"/>
                  </a:schemeClr>
                </a:solidFill>
              </a:rPr>
              <a:t>Hlavné ciele sa dosahujú prostredníctvom:   </a:t>
            </a:r>
          </a:p>
          <a:p>
            <a:r>
              <a:rPr lang="sk-SK" sz="1800" dirty="0">
                <a:solidFill>
                  <a:schemeClr val="accent1">
                    <a:lumMod val="50000"/>
                  </a:schemeClr>
                </a:solidFill>
              </a:rPr>
              <a:t>a) vytvárania a upevňovania kultúry a </a:t>
            </a:r>
          </a:p>
          <a:p>
            <a:r>
              <a:rPr lang="sk-SK" sz="1800" dirty="0">
                <a:solidFill>
                  <a:schemeClr val="accent1">
                    <a:lumMod val="50000"/>
                  </a:schemeClr>
                </a:solidFill>
              </a:rPr>
              <a:t> étosu školy,  </a:t>
            </a:r>
          </a:p>
          <a:p>
            <a:endParaRPr lang="sk-SK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k-SK" sz="1800" dirty="0">
                <a:solidFill>
                  <a:schemeClr val="accent1">
                    <a:lumMod val="50000"/>
                  </a:schemeClr>
                </a:solidFill>
              </a:rPr>
              <a:t>b) vyučovania zameraného na </a:t>
            </a:r>
          </a:p>
          <a:p>
            <a:r>
              <a:rPr lang="sk-SK" sz="1800" dirty="0">
                <a:solidFill>
                  <a:schemeClr val="accent1">
                    <a:lumMod val="50000"/>
                  </a:schemeClr>
                </a:solidFill>
              </a:rPr>
              <a:t>nadobúdanie doménových a prierezových gramotností,  </a:t>
            </a:r>
          </a:p>
          <a:p>
            <a:endParaRPr lang="sk-SK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k-SK" sz="1800" dirty="0">
                <a:solidFill>
                  <a:schemeClr val="accent1">
                    <a:lumMod val="50000"/>
                  </a:schemeClr>
                </a:solidFill>
              </a:rPr>
              <a:t>c) spolupráce s externým prostredím a</a:t>
            </a:r>
          </a:p>
          <a:p>
            <a:r>
              <a:rPr lang="sk-SK" sz="1800" dirty="0">
                <a:solidFill>
                  <a:schemeClr val="accent1">
                    <a:lumMod val="50000"/>
                  </a:schemeClr>
                </a:solidFill>
              </a:rPr>
              <a:t> neformálnym vzdelávaním. 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D897B-8A8A-D3FC-0930-630B174F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5" y="-80513"/>
            <a:ext cx="2368240" cy="1558506"/>
          </a:xfrm>
        </p:spPr>
        <p:txBody>
          <a:bodyPr>
            <a:normAutofit fontScale="90000"/>
          </a:bodyPr>
          <a:lstStyle/>
          <a:p>
            <a:r>
              <a:rPr lang="hu-HU" b="1" dirty="0" err="1"/>
              <a:t>Vzdelávacie</a:t>
            </a:r>
            <a:r>
              <a:rPr lang="hu-HU" b="1" dirty="0"/>
              <a:t> </a:t>
            </a:r>
            <a:r>
              <a:rPr lang="hu-HU" b="1" dirty="0" err="1"/>
              <a:t>oblasti</a:t>
            </a:r>
            <a:r>
              <a:rPr lang="hu-HU" b="1" dirty="0"/>
              <a:t>-</a:t>
            </a:r>
            <a:br>
              <a:rPr lang="hu-HU" b="1" dirty="0"/>
            </a:br>
            <a:r>
              <a:rPr lang="hu-HU" b="1" dirty="0" err="1"/>
              <a:t>Rámcový</a:t>
            </a:r>
            <a:r>
              <a:rPr lang="hu-HU" b="1" dirty="0"/>
              <a:t> </a:t>
            </a:r>
            <a:r>
              <a:rPr lang="hu-HU" b="1" dirty="0" err="1"/>
              <a:t>učebný</a:t>
            </a:r>
            <a:r>
              <a:rPr lang="hu-HU" b="1" dirty="0"/>
              <a:t> plán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6459A4-B601-0574-BB2A-BC4E8BAA0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520" y="0"/>
            <a:ext cx="38909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51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6448A-4BA0-F06B-D548-5785E398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89" y="28160"/>
            <a:ext cx="2808000" cy="755700"/>
          </a:xfrm>
        </p:spPr>
        <p:txBody>
          <a:bodyPr>
            <a:normAutofit/>
          </a:bodyPr>
          <a:lstStyle/>
          <a:p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Standardy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49508F-B734-842F-CBFF-A9C00B688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703" y="914400"/>
            <a:ext cx="8653180" cy="3654600"/>
          </a:xfrm>
        </p:spPr>
        <p:txBody>
          <a:bodyPr>
            <a:normAutofit fontScale="70000" lnSpcReduction="20000"/>
          </a:bodyPr>
          <a:lstStyle/>
          <a:p>
            <a:pPr marL="152400" indent="0">
              <a:buNone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</a:rPr>
              <a:t>Obsahové štandardy 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určujú vedomosti žiaka, čo žiak vie a ako tomu rozumie. </a:t>
            </a:r>
          </a:p>
          <a:p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Obsahové štandardy  majú  svoju 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</a:rPr>
              <a:t>pojmovú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  a 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</a:rPr>
              <a:t>procesuálnu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  zložku.  </a:t>
            </a:r>
          </a:p>
          <a:p>
            <a:pPr marL="152400" indent="0">
              <a:buNone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 marL="152400" indent="0">
              <a:buNone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</a:rPr>
              <a:t>Výkonové štandardy 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určujú: </a:t>
            </a:r>
          </a:p>
          <a:p>
            <a:pPr marL="152400" indent="0">
              <a:buNone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 a) úroveň zručností – ako používame to, čo vieme, </a:t>
            </a:r>
          </a:p>
          <a:p>
            <a:pPr marL="152400" indent="0">
              <a:buNone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 b) postoje (charakter) – ako sa správame,  </a:t>
            </a:r>
          </a:p>
          <a:p>
            <a:pPr marL="152400" indent="0">
              <a:buNone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 c) </a:t>
            </a:r>
            <a:r>
              <a:rPr lang="sk-SK" sz="2400" dirty="0" err="1">
                <a:solidFill>
                  <a:schemeClr val="accent1">
                    <a:lumMod val="50000"/>
                  </a:schemeClr>
                </a:solidFill>
              </a:rPr>
              <a:t>metaučenie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 - ako reflektujeme a nastavujeme myseľ k progresu.  </a:t>
            </a:r>
          </a:p>
          <a:p>
            <a:pPr marL="152400" indent="0">
              <a:buNone/>
            </a:pPr>
            <a:endParaRPr lang="sk-SK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Niektoré rastú počas všetkých troch vzdelávacích cyklov, napríklad čítanie alebo </a:t>
            </a:r>
          </a:p>
          <a:p>
            <a:pPr marL="152400" indent="0">
              <a:buNone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spôsobilosť vedeckej práce. Tieto majú kvalitatívne gradačný a kumulatívny </a:t>
            </a:r>
            <a:r>
              <a:rPr lang="sk-SK" sz="2400" dirty="0" err="1">
                <a:solidFill>
                  <a:schemeClr val="accent1">
                    <a:lumMod val="50000"/>
                  </a:schemeClr>
                </a:solidFill>
              </a:rPr>
              <a:t>charakter.Iné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</a:rPr>
              <a:t> sa dajú definitívne  dosiahnuť v rámci jedného alebo dvoch cyklov (používanie násobilky) alebo sa kumulatívne pridávajú ako nové v rámci jednotlivých cyklov. 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6"/>
          <p:cNvSpPr txBox="1">
            <a:spLocks noGrp="1"/>
          </p:cNvSpPr>
          <p:nvPr>
            <p:ph type="body" idx="1"/>
          </p:nvPr>
        </p:nvSpPr>
        <p:spPr>
          <a:xfrm>
            <a:off x="4733875" y="216425"/>
            <a:ext cx="14682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81818"/>
              <a:buNone/>
            </a:pPr>
            <a:r>
              <a:rPr lang="sk-SK" sz="1400" b="1" dirty="0"/>
              <a:t>Matematika</a:t>
            </a:r>
            <a:endParaRPr sz="1400" b="1" dirty="0"/>
          </a:p>
        </p:txBody>
      </p:sp>
      <p:sp>
        <p:nvSpPr>
          <p:cNvPr id="1103" name="Google Shape;1103;p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368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sk-SK" dirty="0"/>
              <a:t>PISA 2018</a:t>
            </a:r>
            <a:endParaRPr dirty="0"/>
          </a:p>
        </p:txBody>
      </p:sp>
      <p:sp>
        <p:nvSpPr>
          <p:cNvPr id="1104" name="Google Shape;1104;p6"/>
          <p:cNvSpPr txBox="1">
            <a:spLocks noGrp="1"/>
          </p:cNvSpPr>
          <p:nvPr>
            <p:ph type="body" idx="1"/>
          </p:nvPr>
        </p:nvSpPr>
        <p:spPr>
          <a:xfrm>
            <a:off x="311700" y="826700"/>
            <a:ext cx="3720900" cy="1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sk-SK" dirty="0"/>
              <a:t>Matematika → ešte akceptovateľná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rPr lang="sk-SK" dirty="0" err="1"/>
              <a:t>Čitatelská</a:t>
            </a:r>
            <a:r>
              <a:rPr lang="sk-SK" dirty="0"/>
              <a:t> gramotnosť, prírodovedná gramotnosť dlhodobo pod priemerom </a:t>
            </a:r>
            <a:endParaRPr dirty="0"/>
          </a:p>
        </p:txBody>
      </p:sp>
      <p:pic>
        <p:nvPicPr>
          <p:cNvPr id="1105" name="Google Shape;110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250" y="2902799"/>
            <a:ext cx="4227174" cy="19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1325" y="566225"/>
            <a:ext cx="4227180" cy="19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1331" y="2902799"/>
            <a:ext cx="4227174" cy="19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6"/>
          <p:cNvSpPr txBox="1">
            <a:spLocks noGrp="1"/>
          </p:cNvSpPr>
          <p:nvPr>
            <p:ph type="body" idx="1"/>
          </p:nvPr>
        </p:nvSpPr>
        <p:spPr>
          <a:xfrm>
            <a:off x="107572" y="2334141"/>
            <a:ext cx="2808698" cy="42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sk-SK" sz="1600" b="1" dirty="0"/>
              <a:t>Prírodovedná gramotnosť</a:t>
            </a:r>
            <a:endParaRPr sz="1600" b="1" dirty="0"/>
          </a:p>
        </p:txBody>
      </p:sp>
      <p:sp>
        <p:nvSpPr>
          <p:cNvPr id="1109" name="Google Shape;1109;p6"/>
          <p:cNvSpPr txBox="1">
            <a:spLocks noGrp="1"/>
          </p:cNvSpPr>
          <p:nvPr>
            <p:ph type="body" idx="1"/>
          </p:nvPr>
        </p:nvSpPr>
        <p:spPr>
          <a:xfrm>
            <a:off x="4623794" y="2566733"/>
            <a:ext cx="2269091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81818"/>
              <a:buNone/>
            </a:pPr>
            <a:r>
              <a:rPr lang="sk-SK" sz="1400" b="1" dirty="0" err="1"/>
              <a:t>Čítateľská</a:t>
            </a:r>
            <a:r>
              <a:rPr lang="sk-SK" sz="1400" b="1" dirty="0"/>
              <a:t> gramotnosť</a:t>
            </a:r>
            <a:endParaRPr sz="1400" b="1" dirty="0"/>
          </a:p>
        </p:txBody>
      </p:sp>
      <p:grpSp>
        <p:nvGrpSpPr>
          <p:cNvPr id="1110" name="Google Shape;1110;p6"/>
          <p:cNvGrpSpPr/>
          <p:nvPr/>
        </p:nvGrpSpPr>
        <p:grpSpPr>
          <a:xfrm>
            <a:off x="311705" y="564634"/>
            <a:ext cx="8686800" cy="4288690"/>
            <a:chOff x="274250" y="566225"/>
            <a:chExt cx="8686800" cy="4288690"/>
          </a:xfrm>
        </p:grpSpPr>
        <p:pic>
          <p:nvPicPr>
            <p:cNvPr id="1111" name="Google Shape;1111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81335" y="566225"/>
              <a:ext cx="4179715" cy="1950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2" name="Google Shape;1112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4250" y="2902674"/>
              <a:ext cx="4227174" cy="19507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3" name="Google Shape;1113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33875" y="2901212"/>
              <a:ext cx="4227174" cy="19537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4" name="Google Shape;1114;p6"/>
          <p:cNvGrpSpPr/>
          <p:nvPr/>
        </p:nvGrpSpPr>
        <p:grpSpPr>
          <a:xfrm>
            <a:off x="2940002" y="0"/>
            <a:ext cx="6021048" cy="4275723"/>
            <a:chOff x="2940002" y="0"/>
            <a:chExt cx="6021048" cy="4275723"/>
          </a:xfrm>
        </p:grpSpPr>
        <p:pic>
          <p:nvPicPr>
            <p:cNvPr id="1115" name="Google Shape;1115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492850" y="2342538"/>
              <a:ext cx="1468200" cy="1933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6" name="Google Shape;1116;p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27400" y="0"/>
              <a:ext cx="1333645" cy="193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7" name="Google Shape;1117;p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940002" y="2126675"/>
              <a:ext cx="1561426" cy="19077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400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34"/>
          <p:cNvSpPr txBox="1">
            <a:spLocks noGrp="1"/>
          </p:cNvSpPr>
          <p:nvPr>
            <p:ph type="title"/>
          </p:nvPr>
        </p:nvSpPr>
        <p:spPr>
          <a:xfrm>
            <a:off x="1352276" y="147217"/>
            <a:ext cx="6590023" cy="7336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3200" dirty="0">
                <a:solidFill>
                  <a:schemeClr val="accent1">
                    <a:lumMod val="50000"/>
                  </a:schemeClr>
                </a:solidFill>
              </a:rPr>
              <a:t>Nová definícia profesie učiteľa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75" name="Google Shape;2575;p34"/>
          <p:cNvSpPr txBox="1">
            <a:spLocks noGrp="1"/>
          </p:cNvSpPr>
          <p:nvPr>
            <p:ph type="subTitle" idx="1"/>
          </p:nvPr>
        </p:nvSpPr>
        <p:spPr>
          <a:xfrm>
            <a:off x="97718" y="2836279"/>
            <a:ext cx="1746691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indent="0"/>
            <a:r>
              <a:rPr lang="sk-SK" sz="1600" b="1" dirty="0">
                <a:solidFill>
                  <a:schemeClr val="accent2">
                    <a:lumMod val="50000"/>
                  </a:schemeClr>
                </a:solidFill>
                <a:latin typeface="Gloria Hallelujah" panose="020B0604020202020204" charset="0"/>
              </a:rPr>
              <a:t>Sprostredkovateľ vedomostí</a:t>
            </a:r>
            <a:endParaRPr sz="1600" b="1" dirty="0">
              <a:solidFill>
                <a:schemeClr val="accent2">
                  <a:lumMod val="50000"/>
                </a:schemeClr>
              </a:solidFill>
              <a:latin typeface="Gloria Hallelujah" panose="020B0604020202020204" charset="0"/>
            </a:endParaRPr>
          </a:p>
        </p:txBody>
      </p:sp>
      <p:sp>
        <p:nvSpPr>
          <p:cNvPr id="2576" name="Google Shape;2576;p34"/>
          <p:cNvSpPr txBox="1">
            <a:spLocks noGrp="1"/>
          </p:cNvSpPr>
          <p:nvPr>
            <p:ph type="subTitle" idx="2"/>
          </p:nvPr>
        </p:nvSpPr>
        <p:spPr>
          <a:xfrm>
            <a:off x="218443" y="1536580"/>
            <a:ext cx="1410965" cy="445461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indent="0"/>
            <a:r>
              <a:rPr lang="sk-SK" sz="1600" b="0" dirty="0">
                <a:solidFill>
                  <a:schemeClr val="accent2">
                    <a:lumMod val="50000"/>
                  </a:schemeClr>
                </a:solidFill>
                <a:latin typeface="Nunito" panose="020B0604020202020204" charset="-18"/>
              </a:rPr>
              <a:t>Nositeľ vedomostí</a:t>
            </a:r>
            <a:endParaRPr sz="1600" b="0" dirty="0">
              <a:solidFill>
                <a:schemeClr val="accent2">
                  <a:lumMod val="50000"/>
                </a:schemeClr>
              </a:solidFill>
              <a:latin typeface="Nunito" panose="020B0604020202020204" charset="-18"/>
            </a:endParaRPr>
          </a:p>
        </p:txBody>
      </p:sp>
      <p:sp>
        <p:nvSpPr>
          <p:cNvPr id="2577" name="Google Shape;2577;p34"/>
          <p:cNvSpPr txBox="1">
            <a:spLocks noGrp="1"/>
          </p:cNvSpPr>
          <p:nvPr>
            <p:ph type="subTitle" idx="3"/>
          </p:nvPr>
        </p:nvSpPr>
        <p:spPr>
          <a:xfrm>
            <a:off x="4040509" y="2789653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indent="0"/>
            <a:r>
              <a:rPr lang="sk-SK" sz="1600" b="1" dirty="0">
                <a:solidFill>
                  <a:schemeClr val="accent2">
                    <a:lumMod val="50000"/>
                  </a:schemeClr>
                </a:solidFill>
                <a:latin typeface="Gloria Hallelujah" panose="020B0604020202020204" charset="0"/>
              </a:rPr>
              <a:t>Interaktívne a zážitkové formy vzdelávania</a:t>
            </a:r>
            <a:endParaRPr sz="1600" b="1" dirty="0">
              <a:solidFill>
                <a:schemeClr val="accent2">
                  <a:lumMod val="50000"/>
                </a:schemeClr>
              </a:solidFill>
              <a:latin typeface="Gloria Hallelujah" panose="020B0604020202020204" charset="0"/>
            </a:endParaRPr>
          </a:p>
        </p:txBody>
      </p:sp>
      <p:sp>
        <p:nvSpPr>
          <p:cNvPr id="2578" name="Google Shape;2578;p34"/>
          <p:cNvSpPr txBox="1">
            <a:spLocks noGrp="1"/>
          </p:cNvSpPr>
          <p:nvPr>
            <p:ph type="subTitle" idx="4"/>
          </p:nvPr>
        </p:nvSpPr>
        <p:spPr>
          <a:xfrm>
            <a:off x="4259287" y="1444362"/>
            <a:ext cx="1260765" cy="537679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indent="0"/>
            <a:r>
              <a:rPr lang="sk-SK" sz="1600" b="0" dirty="0">
                <a:solidFill>
                  <a:schemeClr val="accent2">
                    <a:lumMod val="50000"/>
                  </a:schemeClr>
                </a:solidFill>
                <a:latin typeface="Nunito" panose="020B0604020202020204" charset="-18"/>
              </a:rPr>
              <a:t>Frontálna výučba</a:t>
            </a:r>
            <a:endParaRPr sz="1600" b="0" dirty="0">
              <a:solidFill>
                <a:schemeClr val="accent2">
                  <a:lumMod val="50000"/>
                </a:schemeClr>
              </a:solidFill>
              <a:latin typeface="Nunito" panose="020B0604020202020204" charset="-18"/>
            </a:endParaRPr>
          </a:p>
        </p:txBody>
      </p:sp>
      <p:sp>
        <p:nvSpPr>
          <p:cNvPr id="2579" name="Google Shape;2579;p34"/>
          <p:cNvSpPr txBox="1">
            <a:spLocks noGrp="1"/>
          </p:cNvSpPr>
          <p:nvPr>
            <p:ph type="subTitle" idx="5"/>
          </p:nvPr>
        </p:nvSpPr>
        <p:spPr>
          <a:xfrm>
            <a:off x="2288273" y="2836279"/>
            <a:ext cx="1133776" cy="723678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indent="0"/>
            <a:r>
              <a:rPr lang="sk-SK" sz="1600" b="1" dirty="0">
                <a:solidFill>
                  <a:schemeClr val="accent2">
                    <a:lumMod val="50000"/>
                  </a:schemeClr>
                </a:solidFill>
                <a:latin typeface="Gloria Hallelujah" panose="020B0604020202020204" charset="0"/>
              </a:rPr>
              <a:t>Rozvíja spôsobilosti </a:t>
            </a:r>
            <a:endParaRPr sz="1600" b="1" dirty="0">
              <a:solidFill>
                <a:schemeClr val="accent2">
                  <a:lumMod val="50000"/>
                </a:schemeClr>
              </a:solidFill>
              <a:latin typeface="Gloria Hallelujah" panose="020B0604020202020204" charset="0"/>
            </a:endParaRPr>
          </a:p>
        </p:txBody>
      </p:sp>
      <p:sp>
        <p:nvSpPr>
          <p:cNvPr id="2580" name="Google Shape;2580;p34"/>
          <p:cNvSpPr txBox="1">
            <a:spLocks noGrp="1"/>
          </p:cNvSpPr>
          <p:nvPr>
            <p:ph type="subTitle" idx="6"/>
          </p:nvPr>
        </p:nvSpPr>
        <p:spPr>
          <a:xfrm>
            <a:off x="1966276" y="1464821"/>
            <a:ext cx="1756590" cy="517517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indent="0"/>
            <a:r>
              <a:rPr lang="sk-SK" sz="1600" b="0" dirty="0">
                <a:solidFill>
                  <a:schemeClr val="accent2">
                    <a:lumMod val="50000"/>
                  </a:schemeClr>
                </a:solidFill>
                <a:latin typeface="Nunito" panose="020B0604020202020204" charset="-18"/>
              </a:rPr>
              <a:t>Odovzdáva vedomosti</a:t>
            </a:r>
            <a:endParaRPr sz="1600" b="0" dirty="0">
              <a:solidFill>
                <a:schemeClr val="accent2">
                  <a:lumMod val="50000"/>
                </a:schemeClr>
              </a:solidFill>
              <a:latin typeface="Nunito" panose="020B0604020202020204" charset="-18"/>
            </a:endParaRPr>
          </a:p>
        </p:txBody>
      </p:sp>
      <p:sp>
        <p:nvSpPr>
          <p:cNvPr id="2582" name="Google Shape;2582;p34"/>
          <p:cNvSpPr/>
          <p:nvPr/>
        </p:nvSpPr>
        <p:spPr>
          <a:xfrm rot="221055">
            <a:off x="2275370" y="3480208"/>
            <a:ext cx="1235735" cy="110457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83" name="Google Shape;2583;p34"/>
          <p:cNvSpPr/>
          <p:nvPr/>
        </p:nvSpPr>
        <p:spPr>
          <a:xfrm rot="246031">
            <a:off x="4181032" y="3565259"/>
            <a:ext cx="1349181" cy="129989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84" name="Google Shape;2584;p34"/>
          <p:cNvSpPr/>
          <p:nvPr/>
        </p:nvSpPr>
        <p:spPr>
          <a:xfrm rot="285787">
            <a:off x="315317" y="3512727"/>
            <a:ext cx="1235749" cy="110458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4" name="Šípka nadol 3"/>
          <p:cNvSpPr/>
          <p:nvPr/>
        </p:nvSpPr>
        <p:spPr>
          <a:xfrm>
            <a:off x="717863" y="2170416"/>
            <a:ext cx="206061" cy="648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1012" name="Šípka nadol 1011"/>
          <p:cNvSpPr/>
          <p:nvPr/>
        </p:nvSpPr>
        <p:spPr>
          <a:xfrm>
            <a:off x="2638511" y="2119828"/>
            <a:ext cx="206061" cy="648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1013" name="Šípka nadol 1012"/>
          <p:cNvSpPr/>
          <p:nvPr/>
        </p:nvSpPr>
        <p:spPr>
          <a:xfrm>
            <a:off x="4683608" y="2091728"/>
            <a:ext cx="206061" cy="648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5" name="BlokTextu 4"/>
          <p:cNvSpPr txBox="1"/>
          <p:nvPr/>
        </p:nvSpPr>
        <p:spPr>
          <a:xfrm>
            <a:off x="6197869" y="2771331"/>
            <a:ext cx="163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b="1" dirty="0">
                <a:solidFill>
                  <a:schemeClr val="accent2">
                    <a:lumMod val="50000"/>
                  </a:schemeClr>
                </a:solidFill>
                <a:latin typeface="Gloria Hallelujah" panose="020B0604020202020204" charset="0"/>
              </a:rPr>
              <a:t>Sprevádzanie (spoločným) učením sa</a:t>
            </a:r>
          </a:p>
        </p:txBody>
      </p:sp>
      <p:sp>
        <p:nvSpPr>
          <p:cNvPr id="1017" name="BlokTextu 1016"/>
          <p:cNvSpPr txBox="1"/>
          <p:nvPr/>
        </p:nvSpPr>
        <p:spPr>
          <a:xfrm>
            <a:off x="6284689" y="1469104"/>
            <a:ext cx="1122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accent2">
                    <a:lumMod val="50000"/>
                  </a:schemeClr>
                </a:solidFill>
                <a:latin typeface="Nunito" panose="020B0604020202020204" charset="-18"/>
              </a:rPr>
              <a:t>V</a:t>
            </a:r>
            <a:r>
              <a:rPr lang="sk-SK" sz="1600" dirty="0" err="1">
                <a:solidFill>
                  <a:schemeClr val="accent2">
                    <a:lumMod val="50000"/>
                  </a:schemeClr>
                </a:solidFill>
                <a:latin typeface="Nunito" panose="020B0604020202020204" charset="-18"/>
              </a:rPr>
              <a:t>ýklad</a:t>
            </a:r>
            <a:r>
              <a:rPr lang="sk-SK" sz="1600" dirty="0">
                <a:solidFill>
                  <a:schemeClr val="accent2">
                    <a:lumMod val="50000"/>
                  </a:schemeClr>
                </a:solidFill>
                <a:latin typeface="Nunito" panose="020B0604020202020204" charset="-18"/>
              </a:rPr>
              <a:t> učiva</a:t>
            </a:r>
          </a:p>
        </p:txBody>
      </p:sp>
      <p:sp>
        <p:nvSpPr>
          <p:cNvPr id="6" name="Šípka doprava 5"/>
          <p:cNvSpPr/>
          <p:nvPr/>
        </p:nvSpPr>
        <p:spPr>
          <a:xfrm>
            <a:off x="1605846" y="1665977"/>
            <a:ext cx="516367" cy="8025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1020" name="Šípka doprava 1019"/>
          <p:cNvSpPr/>
          <p:nvPr/>
        </p:nvSpPr>
        <p:spPr>
          <a:xfrm>
            <a:off x="3692199" y="1664519"/>
            <a:ext cx="516367" cy="8025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1021" name="Šípka doprava 1020"/>
          <p:cNvSpPr/>
          <p:nvPr/>
        </p:nvSpPr>
        <p:spPr>
          <a:xfrm>
            <a:off x="5689094" y="1664297"/>
            <a:ext cx="516367" cy="8025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1009" name="Šípka nadol 1008"/>
          <p:cNvSpPr/>
          <p:nvPr/>
        </p:nvSpPr>
        <p:spPr>
          <a:xfrm>
            <a:off x="6756230" y="2119828"/>
            <a:ext cx="206061" cy="648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1010" name="Google Shape;2584;p34"/>
          <p:cNvSpPr/>
          <p:nvPr/>
        </p:nvSpPr>
        <p:spPr>
          <a:xfrm rot="285787">
            <a:off x="6445913" y="3619073"/>
            <a:ext cx="1235749" cy="110458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011" name="BlokTextu 1010"/>
          <p:cNvSpPr txBox="1"/>
          <p:nvPr/>
        </p:nvSpPr>
        <p:spPr>
          <a:xfrm>
            <a:off x="7960993" y="1413718"/>
            <a:ext cx="1122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>
                <a:solidFill>
                  <a:schemeClr val="accent2">
                    <a:lumMod val="50000"/>
                  </a:schemeClr>
                </a:solidFill>
                <a:latin typeface="Nunito" panose="020B0604020202020204" charset="-18"/>
              </a:rPr>
              <a:t>Učí predmet</a:t>
            </a:r>
          </a:p>
        </p:txBody>
      </p:sp>
      <p:sp>
        <p:nvSpPr>
          <p:cNvPr id="1015" name="BlokTextu 1014"/>
          <p:cNvSpPr txBox="1"/>
          <p:nvPr/>
        </p:nvSpPr>
        <p:spPr>
          <a:xfrm>
            <a:off x="7846918" y="2889557"/>
            <a:ext cx="112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b="1" dirty="0">
                <a:solidFill>
                  <a:srgbClr val="FF0000"/>
                </a:solidFill>
                <a:latin typeface="Gloria Hallelujah" panose="020B0604020202020204" charset="0"/>
              </a:rPr>
              <a:t>Učí žiakov</a:t>
            </a:r>
          </a:p>
        </p:txBody>
      </p:sp>
      <p:sp>
        <p:nvSpPr>
          <p:cNvPr id="1019" name="Šípka doprava 1018"/>
          <p:cNvSpPr/>
          <p:nvPr/>
        </p:nvSpPr>
        <p:spPr>
          <a:xfrm>
            <a:off x="7425932" y="1634940"/>
            <a:ext cx="516367" cy="8025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1022" name="Šípka nadol 1021"/>
          <p:cNvSpPr/>
          <p:nvPr/>
        </p:nvSpPr>
        <p:spPr>
          <a:xfrm>
            <a:off x="8408192" y="2119828"/>
            <a:ext cx="206061" cy="648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800"/>
          </a:p>
        </p:txBody>
      </p:sp>
      <p:sp>
        <p:nvSpPr>
          <p:cNvPr id="1023" name="Google Shape;2584;p34"/>
          <p:cNvSpPr/>
          <p:nvPr/>
        </p:nvSpPr>
        <p:spPr>
          <a:xfrm rot="285787">
            <a:off x="7996926" y="3495494"/>
            <a:ext cx="822532" cy="156015"/>
          </a:xfrm>
          <a:custGeom>
            <a:avLst/>
            <a:gdLst/>
            <a:ahLst/>
            <a:cxnLst/>
            <a:rect l="l" t="t" r="r" b="b"/>
            <a:pathLst>
              <a:path w="18381" h="1643" extrusionOk="0">
                <a:moveTo>
                  <a:pt x="18340" y="809"/>
                </a:moveTo>
                <a:cubicBezTo>
                  <a:pt x="18346" y="811"/>
                  <a:pt x="18353" y="813"/>
                  <a:pt x="18359" y="813"/>
                </a:cubicBezTo>
                <a:cubicBezTo>
                  <a:pt x="18366" y="813"/>
                  <a:pt x="18373" y="812"/>
                  <a:pt x="18381" y="809"/>
                </a:cubicBezTo>
                <a:close/>
                <a:moveTo>
                  <a:pt x="14593" y="0"/>
                </a:moveTo>
                <a:cubicBezTo>
                  <a:pt x="12817" y="0"/>
                  <a:pt x="11052" y="40"/>
                  <a:pt x="9274" y="142"/>
                </a:cubicBezTo>
                <a:cubicBezTo>
                  <a:pt x="6305" y="209"/>
                  <a:pt x="3337" y="409"/>
                  <a:pt x="435" y="742"/>
                </a:cubicBezTo>
                <a:lnTo>
                  <a:pt x="368" y="742"/>
                </a:lnTo>
                <a:cubicBezTo>
                  <a:pt x="301" y="742"/>
                  <a:pt x="268" y="842"/>
                  <a:pt x="168" y="842"/>
                </a:cubicBezTo>
                <a:cubicBezTo>
                  <a:pt x="368" y="842"/>
                  <a:pt x="601" y="809"/>
                  <a:pt x="801" y="809"/>
                </a:cubicBezTo>
                <a:lnTo>
                  <a:pt x="801" y="809"/>
                </a:lnTo>
                <a:cubicBezTo>
                  <a:pt x="601" y="809"/>
                  <a:pt x="434" y="842"/>
                  <a:pt x="201" y="842"/>
                </a:cubicBezTo>
                <a:cubicBezTo>
                  <a:pt x="168" y="842"/>
                  <a:pt x="134" y="909"/>
                  <a:pt x="134" y="976"/>
                </a:cubicBezTo>
                <a:lnTo>
                  <a:pt x="34" y="976"/>
                </a:lnTo>
                <a:cubicBezTo>
                  <a:pt x="34" y="976"/>
                  <a:pt x="34" y="1076"/>
                  <a:pt x="1" y="1176"/>
                </a:cubicBezTo>
                <a:lnTo>
                  <a:pt x="1" y="1209"/>
                </a:lnTo>
                <a:lnTo>
                  <a:pt x="34" y="1209"/>
                </a:lnTo>
                <a:cubicBezTo>
                  <a:pt x="34" y="1276"/>
                  <a:pt x="101" y="1443"/>
                  <a:pt x="134" y="1443"/>
                </a:cubicBezTo>
                <a:cubicBezTo>
                  <a:pt x="334" y="1443"/>
                  <a:pt x="535" y="1376"/>
                  <a:pt x="768" y="1376"/>
                </a:cubicBezTo>
                <a:cubicBezTo>
                  <a:pt x="768" y="1443"/>
                  <a:pt x="701" y="1476"/>
                  <a:pt x="701" y="1476"/>
                </a:cubicBezTo>
                <a:cubicBezTo>
                  <a:pt x="1435" y="1376"/>
                  <a:pt x="2136" y="1343"/>
                  <a:pt x="2836" y="1309"/>
                </a:cubicBezTo>
                <a:lnTo>
                  <a:pt x="2836" y="1309"/>
                </a:lnTo>
                <a:cubicBezTo>
                  <a:pt x="2136" y="1376"/>
                  <a:pt x="1435" y="1443"/>
                  <a:pt x="701" y="1543"/>
                </a:cubicBezTo>
                <a:lnTo>
                  <a:pt x="668" y="1543"/>
                </a:lnTo>
                <a:cubicBezTo>
                  <a:pt x="535" y="1543"/>
                  <a:pt x="435" y="1610"/>
                  <a:pt x="268" y="1610"/>
                </a:cubicBezTo>
                <a:cubicBezTo>
                  <a:pt x="334" y="1610"/>
                  <a:pt x="435" y="1643"/>
                  <a:pt x="501" y="1643"/>
                </a:cubicBezTo>
                <a:cubicBezTo>
                  <a:pt x="5972" y="1309"/>
                  <a:pt x="11442" y="1109"/>
                  <a:pt x="16880" y="976"/>
                </a:cubicBezTo>
                <a:lnTo>
                  <a:pt x="18281" y="976"/>
                </a:lnTo>
                <a:cubicBezTo>
                  <a:pt x="18214" y="976"/>
                  <a:pt x="18181" y="809"/>
                  <a:pt x="18147" y="809"/>
                </a:cubicBezTo>
                <a:lnTo>
                  <a:pt x="18340" y="809"/>
                </a:lnTo>
                <a:cubicBezTo>
                  <a:pt x="18279" y="784"/>
                  <a:pt x="18270" y="637"/>
                  <a:pt x="18214" y="609"/>
                </a:cubicBezTo>
                <a:lnTo>
                  <a:pt x="18314" y="609"/>
                </a:lnTo>
                <a:lnTo>
                  <a:pt x="18314" y="342"/>
                </a:lnTo>
                <a:lnTo>
                  <a:pt x="17947" y="342"/>
                </a:lnTo>
                <a:cubicBezTo>
                  <a:pt x="17947" y="309"/>
                  <a:pt x="17980" y="142"/>
                  <a:pt x="17980" y="142"/>
                </a:cubicBezTo>
                <a:lnTo>
                  <a:pt x="18181" y="142"/>
                </a:lnTo>
                <a:cubicBezTo>
                  <a:pt x="18114" y="142"/>
                  <a:pt x="18047" y="42"/>
                  <a:pt x="17980" y="42"/>
                </a:cubicBezTo>
                <a:cubicBezTo>
                  <a:pt x="16843" y="16"/>
                  <a:pt x="15716" y="0"/>
                  <a:pt x="145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" name="BlokTextu 1"/>
          <p:cNvSpPr txBox="1"/>
          <p:nvPr/>
        </p:nvSpPr>
        <p:spPr>
          <a:xfrm>
            <a:off x="419715" y="1059068"/>
            <a:ext cx="103638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chemeClr val="bg1"/>
                </a:solidFill>
              </a:rPr>
              <a:t>FAKTY</a:t>
            </a:r>
          </a:p>
        </p:txBody>
      </p:sp>
      <p:sp>
        <p:nvSpPr>
          <p:cNvPr id="1014" name="BlokTextu 1013"/>
          <p:cNvSpPr txBox="1"/>
          <p:nvPr/>
        </p:nvSpPr>
        <p:spPr>
          <a:xfrm>
            <a:off x="2350068" y="3694662"/>
            <a:ext cx="10363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rgbClr val="FF0000"/>
                </a:solidFill>
              </a:rPr>
              <a:t>Bádaj, získavaj</a:t>
            </a:r>
          </a:p>
        </p:txBody>
      </p:sp>
      <p:sp>
        <p:nvSpPr>
          <p:cNvPr id="1016" name="BlokTextu 1015"/>
          <p:cNvSpPr txBox="1"/>
          <p:nvPr/>
        </p:nvSpPr>
        <p:spPr>
          <a:xfrm>
            <a:off x="2196907" y="1082941"/>
            <a:ext cx="144182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chemeClr val="bg1"/>
                </a:solidFill>
              </a:rPr>
              <a:t>Pamätaj si</a:t>
            </a:r>
          </a:p>
        </p:txBody>
      </p:sp>
      <p:sp>
        <p:nvSpPr>
          <p:cNvPr id="1018" name="BlokTextu 1017"/>
          <p:cNvSpPr txBox="1"/>
          <p:nvPr/>
        </p:nvSpPr>
        <p:spPr>
          <a:xfrm>
            <a:off x="419715" y="3685390"/>
            <a:ext cx="10363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rgbClr val="FF0000"/>
                </a:solidFill>
              </a:rPr>
              <a:t>Mysli kriticky</a:t>
            </a:r>
          </a:p>
        </p:txBody>
      </p:sp>
      <p:sp>
        <p:nvSpPr>
          <p:cNvPr id="1024" name="BlokTextu 1023"/>
          <p:cNvSpPr txBox="1"/>
          <p:nvPr/>
        </p:nvSpPr>
        <p:spPr>
          <a:xfrm>
            <a:off x="4259287" y="3725540"/>
            <a:ext cx="146782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rgbClr val="FF0000"/>
                </a:solidFill>
              </a:rPr>
              <a:t>Konaj zodpovedne</a:t>
            </a:r>
          </a:p>
        </p:txBody>
      </p:sp>
      <p:sp>
        <p:nvSpPr>
          <p:cNvPr id="1025" name="BlokTextu 1024"/>
          <p:cNvSpPr txBox="1"/>
          <p:nvPr/>
        </p:nvSpPr>
        <p:spPr>
          <a:xfrm>
            <a:off x="6228192" y="3780646"/>
            <a:ext cx="146782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rgbClr val="FF0000"/>
                </a:solidFill>
              </a:rPr>
              <a:t>Mysli kriticky a tvorivo</a:t>
            </a:r>
          </a:p>
        </p:txBody>
      </p:sp>
      <p:sp>
        <p:nvSpPr>
          <p:cNvPr id="1026" name="BlokTextu 1025"/>
          <p:cNvSpPr txBox="1"/>
          <p:nvPr/>
        </p:nvSpPr>
        <p:spPr>
          <a:xfrm>
            <a:off x="6228877" y="1066798"/>
            <a:ext cx="126076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chemeClr val="bg1"/>
                </a:solidFill>
              </a:rPr>
              <a:t>Súvislosti</a:t>
            </a:r>
          </a:p>
        </p:txBody>
      </p:sp>
      <p:sp>
        <p:nvSpPr>
          <p:cNvPr id="1027" name="BlokTextu 1026"/>
          <p:cNvSpPr txBox="1"/>
          <p:nvPr/>
        </p:nvSpPr>
        <p:spPr>
          <a:xfrm>
            <a:off x="4379853" y="1045530"/>
            <a:ext cx="103638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chemeClr val="bg1"/>
                </a:solidFill>
              </a:rPr>
              <a:t>Pojmy</a:t>
            </a:r>
          </a:p>
        </p:txBody>
      </p:sp>
      <p:sp>
        <p:nvSpPr>
          <p:cNvPr id="3" name="Ovál 2"/>
          <p:cNvSpPr/>
          <p:nvPr/>
        </p:nvSpPr>
        <p:spPr>
          <a:xfrm>
            <a:off x="7846919" y="887742"/>
            <a:ext cx="1236622" cy="5471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800" b="1" dirty="0"/>
              <a:t>Vecné</a:t>
            </a:r>
          </a:p>
        </p:txBody>
      </p:sp>
      <p:sp>
        <p:nvSpPr>
          <p:cNvPr id="1028" name="Ovál 1027"/>
          <p:cNvSpPr/>
          <p:nvPr/>
        </p:nvSpPr>
        <p:spPr>
          <a:xfrm>
            <a:off x="7753815" y="3674302"/>
            <a:ext cx="1372460" cy="547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>
                <a:solidFill>
                  <a:srgbClr val="FF0000"/>
                </a:solidFill>
              </a:rPr>
              <a:t>Osobné</a:t>
            </a:r>
          </a:p>
        </p:txBody>
      </p:sp>
    </p:spTree>
    <p:extLst>
      <p:ext uri="{BB962C8B-B14F-4D97-AF65-F5344CB8AC3E}">
        <p14:creationId xmlns:p14="http://schemas.microsoft.com/office/powerpoint/2010/main" val="42275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14" grpId="0" animBg="1"/>
      <p:bldP spid="1016" grpId="0" animBg="1"/>
      <p:bldP spid="1018" grpId="0" animBg="1"/>
      <p:bldP spid="1024" grpId="0" animBg="1"/>
      <p:bldP spid="1025" grpId="0" animBg="1"/>
      <p:bldP spid="1026" grpId="0" animBg="1"/>
      <p:bldP spid="1027" grpId="0" animBg="1"/>
      <p:bldP spid="3" grpId="0" animBg="1"/>
      <p:bldP spid="10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EBF00A-4932-08DB-2873-D7DC275C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Učitelia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odborná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príprava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budúcich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učiteľov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vo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svetle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</a:rPr>
              <a:t>reformy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E64575-DE55-79B1-2A4C-A30546503C9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9842" y="1268016"/>
            <a:ext cx="7110928" cy="3374231"/>
          </a:xfrm>
        </p:spPr>
        <p:txBody>
          <a:bodyPr/>
          <a:lstStyle/>
          <a:p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Akých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učiteľov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by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sme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mali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vyškoliť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? </a:t>
            </a:r>
          </a:p>
          <a:p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Ako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by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mal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vyzerať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dobrý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učiteľ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Aké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predmety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aprobácie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budú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potrebné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Ako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môžeme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čo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najrýchlejšie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najlepšie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najefektívnejšie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reagovať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na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zmeny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? </a:t>
            </a:r>
          </a:p>
          <a:p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Ako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urobiť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učiteľské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povolanie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spoločensky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atraktívnejším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prijateľnejším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017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ABBC67-7832-D31A-6493-AB646C53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43" y="122927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č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ite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ľ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21.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storo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čia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EAC8C0-C786-0A82-F5E0-B62C3D1E4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95628"/>
            <a:ext cx="8520600" cy="4324946"/>
          </a:xfrm>
        </p:spPr>
        <p:txBody>
          <a:bodyPr>
            <a:normAutofit fontScale="25000" lnSpcReduction="20000"/>
          </a:bodyPr>
          <a:lstStyle/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Profil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moderného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učiteľa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 21.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storočí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vyznačuje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množstvom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kvalít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kompetencií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ktoré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reflektujú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zmeny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spoločnosti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technológii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vzdelávacom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prostredí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sk-SK" sz="5600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iekoľko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kľúčových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charakteristík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ktoré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by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mali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byť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súčasťou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profilu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moderného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učiteľa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sk-SK" sz="5600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Flexibilita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adaptabilita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 </a:t>
            </a:r>
            <a:endParaRPr lang="sk-SK" sz="5600" b="1" kern="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Schopnosť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prispôsobiť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rýchlym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zmenám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vzdelávacom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prostredí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technológiách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spoločnosti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ako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celku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5200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Technologické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zručnosti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    </a:t>
            </a:r>
            <a:endParaRPr lang="sk-SK" sz="5600" b="1" kern="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Schopnosť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efektívne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využívať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moderné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technológie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výučbe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učení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5600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Kritické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myslenie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kreativita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    </a:t>
            </a:r>
            <a:endParaRPr lang="sk-SK" sz="5600" b="1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5600" b="1" kern="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Podpora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kritického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myslenia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tvorivosti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študentov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ako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schopnosť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podporiť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ich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rozvoj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týchto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oblastiach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5600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Komunikácia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spolupráca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endParaRPr lang="sk-SK" sz="5600" b="1" kern="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Schopnosť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efektívne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komunikovať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žiakmi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rodičmi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kolegami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ako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podpora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spolupráce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tímovej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práce</a:t>
            </a:r>
            <a:r>
              <a:rPr lang="en-US" sz="56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5600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Personalizované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6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vzdelávanie</a:t>
            </a:r>
            <a:r>
              <a:rPr lang="en-US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     </a:t>
            </a:r>
            <a:endParaRPr lang="sk-SK" sz="5600" b="1" kern="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56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Schopnosť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rozpoznať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individuálne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potreby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štýly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učenia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študentov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poskytnúť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personalizovanú</a:t>
            </a:r>
            <a:r>
              <a:rPr lang="en-US" sz="52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2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podporu</a:t>
            </a:r>
            <a:endParaRPr lang="en-US" sz="5200" kern="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sz="20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794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B90D36-FD65-AFC7-C9E8-08CC99406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078"/>
            <a:ext cx="8520600" cy="503942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Podpora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rozmanitosti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inklúzie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sk-SK" sz="2400" b="1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400" b="1" kern="1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Vytváranie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inkluzívneho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podporného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prostredia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pre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všetkých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študentov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bez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ohľadu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ich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schopnosti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pohlavie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etnický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pôvod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atď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2400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Stála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odborná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príprava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rozvoj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        </a:t>
            </a:r>
            <a:endParaRPr lang="sk-SK" sz="2400" b="1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400" b="1" kern="1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Neustále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vzdelávanie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profesijný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rozvoj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vrátane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sledovania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nových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pedagogických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prístupov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výskumných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poznatkov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2400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Emocionálna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inteligencia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empatia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        </a:t>
            </a:r>
            <a:endParaRPr lang="sk-SK" sz="2400" b="1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400" b="1" kern="1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Schopnosť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prejavovať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empatiu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pochopenie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voči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študentom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rozpoznávať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ich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potreby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pomáhať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riešiť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emocionálne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výzvy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2400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Inovatívne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učebné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metódy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       </a:t>
            </a:r>
            <a:endParaRPr lang="sk-SK" sz="2400" b="1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Používanie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rôznorodých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inovatívnych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učebných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metód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techník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podporu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učenia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2400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Rozvoj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kritických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občianskych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digitálnych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zručností</a:t>
            </a:r>
            <a:r>
              <a:rPr lang="sk-SK" sz="2400" b="1" kern="1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400" b="1" kern="1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sk-SK" sz="2400" b="1" kern="1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24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Podpora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rozvoja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občianskych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digitálnych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zručností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aby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študenti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boli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pripravení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aktívnu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účasť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súčasnej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spoločnosti</a:t>
            </a:r>
            <a:r>
              <a:rPr lang="en-US" sz="24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2400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Tieto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charakteristiky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moderného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učiteľa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neustále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vyvíjajú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súlade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potrebami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výzvami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ktoré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prináša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21.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storočie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Učitelia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musia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stále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učiť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adaptovať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inovovať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aby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efektívne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zvládali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svoje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vzdelávacie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úlohy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napĺňali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potreby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svojich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študentov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sk-SK" sz="2500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Priprava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budúcich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učiteľov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by mala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reflektovať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potrebu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vyvíjať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komplexný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súbor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zručností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znalostí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ktoré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sú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nevyhnutné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pre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úspešné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pôsobenie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 21. </a:t>
            </a:r>
            <a:r>
              <a:rPr lang="en-US" sz="2500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storočí</a:t>
            </a:r>
            <a:r>
              <a:rPr lang="en-US" sz="2500" kern="1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k-SK" sz="2500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sk-SK" sz="2500" kern="1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sk-SK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9175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A9681-2069-355C-6A03-964629DB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59" y="1485804"/>
            <a:ext cx="8520600" cy="2870605"/>
          </a:xfrm>
        </p:spPr>
        <p:txBody>
          <a:bodyPr>
            <a:normAutofit/>
          </a:bodyPr>
          <a:lstStyle/>
          <a:p>
            <a:pPr algn="ctr"/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Zmeny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sú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tu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zmeny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dejú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je len na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nás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ako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ich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dokážeme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prijať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uchopiť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pracovať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nimi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48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7" name="Google Shape;241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981" y="197427"/>
            <a:ext cx="8442038" cy="4748646"/>
          </a:xfrm>
          <a:prstGeom prst="rect">
            <a:avLst/>
          </a:prstGeom>
          <a:noFill/>
          <a:ln>
            <a:noFill/>
          </a:ln>
        </p:spPr>
      </p:pic>
      <p:sp>
        <p:nvSpPr>
          <p:cNvPr id="2418" name="Google Shape;2418;p35"/>
          <p:cNvSpPr txBox="1"/>
          <p:nvPr/>
        </p:nvSpPr>
        <p:spPr>
          <a:xfrm>
            <a:off x="0" y="3522513"/>
            <a:ext cx="9143999" cy="9387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www.vzdelavanie21.sk</a:t>
            </a:r>
            <a:endParaRPr sz="55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19" name="Google Shape;241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0128" y="124690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Google Shape;2424;p36"/>
          <p:cNvSpPr txBox="1"/>
          <p:nvPr/>
        </p:nvSpPr>
        <p:spPr>
          <a:xfrm>
            <a:off x="1240394" y="1222588"/>
            <a:ext cx="6246900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sk-SK" sz="44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Ďakujem za pozornosť!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sk-SK" sz="3000" dirty="0">
              <a:solidFill>
                <a:schemeClr val="accent1">
                  <a:lumMod val="5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sk-SK" sz="3000" dirty="0">
                <a:solidFill>
                  <a:schemeClr val="accent1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bertat@ujs.sk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sk-SK" sz="30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info@iiv.sk</a:t>
            </a:r>
            <a:endParaRPr sz="3000" b="0" i="0" u="none" strike="noStrike" cap="none" dirty="0">
              <a:solidFill>
                <a:schemeClr val="accent1">
                  <a:lumMod val="50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E196D-E3A0-E0E7-85AC-B0D540D5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41" y="151726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sk-SK" dirty="0"/>
              <a:t>PISA 2022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7FFE71-3F7F-F3CD-A059-99C76B911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32604"/>
            <a:ext cx="8520600" cy="3936271"/>
          </a:xfrm>
        </p:spPr>
        <p:txBody>
          <a:bodyPr/>
          <a:lstStyle/>
          <a:p>
            <a:r>
              <a:rPr lang="hu-HU" dirty="0"/>
              <a:t>Matematika (</a:t>
            </a:r>
            <a:r>
              <a:rPr lang="hu-HU" dirty="0" err="1"/>
              <a:t>zdroj</a:t>
            </a:r>
            <a:r>
              <a:rPr lang="hu-HU" dirty="0"/>
              <a:t> OECD, NIVAM):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5321B3-0429-A3E1-CD35-17F106810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07" y="1022804"/>
            <a:ext cx="4463401" cy="1837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9DC2E6-AA26-05D9-EECE-D84FDA3EB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540" y="2767221"/>
            <a:ext cx="5647426" cy="22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13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868E1-0645-8331-614F-7BEF07DA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7E4E31-4C8B-DAB9-AF26-3CA9B15E6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5369B-E11A-5CCC-CAB0-0D0644ACF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9" y="291626"/>
            <a:ext cx="8911772" cy="45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40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144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>
                <a:solidFill>
                  <a:srgbClr val="0B5394"/>
                </a:solidFill>
              </a:rPr>
              <a:t>Dôvody pre tvorbu nového kurikula</a:t>
            </a:r>
            <a:endParaRPr b="1" dirty="0">
              <a:solidFill>
                <a:srgbClr val="0B5394"/>
              </a:solidFill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11700" y="1040781"/>
            <a:ext cx="8520600" cy="35807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sk" dirty="0">
                <a:solidFill>
                  <a:srgbClr val="0B5394"/>
                </a:solidFill>
              </a:rPr>
              <a:t>osvojovanie si veľkého množstva faktov </a:t>
            </a:r>
            <a:endParaRPr dirty="0">
              <a:solidFill>
                <a:srgbClr val="0B539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sk" dirty="0">
                <a:solidFill>
                  <a:srgbClr val="0B5394"/>
                </a:solidFill>
              </a:rPr>
              <a:t>chýba ukotvenosť v širších súvislostiach a ich vzťah k životným zručnostiam a skúsenostiam</a:t>
            </a:r>
            <a:endParaRPr dirty="0">
              <a:solidFill>
                <a:srgbClr val="0B539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sk" dirty="0">
                <a:solidFill>
                  <a:srgbClr val="0B5394"/>
                </a:solidFill>
              </a:rPr>
              <a:t>štátne vzdelávacie programy jednotlivých stupňov vzdelávania nevedú k celostnému vzdelávaniu</a:t>
            </a:r>
            <a:endParaRPr dirty="0">
              <a:solidFill>
                <a:srgbClr val="0B539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sk" dirty="0">
                <a:solidFill>
                  <a:srgbClr val="0B5394"/>
                </a:solidFill>
              </a:rPr>
              <a:t>vyučovacie predmety v základnej škole nie sú vzájomne dostatočne zosúladené</a:t>
            </a:r>
            <a:endParaRPr dirty="0">
              <a:solidFill>
                <a:srgbClr val="0B539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sk" dirty="0">
                <a:solidFill>
                  <a:srgbClr val="0B5394"/>
                </a:solidFill>
              </a:rPr>
              <a:t>diktuje veľmi detailne a zväzujúco organizáciu vzdelávania v jednotlivých predmetoch</a:t>
            </a:r>
            <a:endParaRPr dirty="0">
              <a:solidFill>
                <a:srgbClr val="0B539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r>
              <a:rPr lang="sk" dirty="0">
                <a:solidFill>
                  <a:srgbClr val="0B5394"/>
                </a:solidFill>
              </a:rPr>
              <a:t>znemožňuje prispôsobovať vzdelávanie individuálnym potrebám žiakov</a:t>
            </a:r>
            <a:endParaRPr lang="en-US" dirty="0">
              <a:solidFill>
                <a:srgbClr val="0B539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●"/>
            </a:pPr>
            <a:endParaRPr dirty="0">
              <a:solidFill>
                <a:srgbClr val="0B5394"/>
              </a:solidFill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581404"/>
            <a:ext cx="8520600" cy="5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k" sz="1600" dirty="0">
                <a:solidFill>
                  <a:srgbClr val="0B5394"/>
                </a:solidFill>
              </a:rPr>
              <a:t>Štátny vzdelávací program v súčasnosti:</a:t>
            </a:r>
            <a:endParaRPr sz="1600" dirty="0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04480E-4B94-3A76-0691-5DBD4FDEF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sk-SK" sz="4000" dirty="0">
                <a:solidFill>
                  <a:schemeClr val="accent1">
                    <a:lumMod val="50000"/>
                  </a:schemeClr>
                </a:solidFill>
              </a:rPr>
              <a:t>AKO SA POSTUPOJE V ZMENE?</a:t>
            </a:r>
          </a:p>
        </p:txBody>
      </p:sp>
    </p:spTree>
    <p:extLst>
      <p:ext uri="{BB962C8B-B14F-4D97-AF65-F5344CB8AC3E}">
        <p14:creationId xmlns:p14="http://schemas.microsoft.com/office/powerpoint/2010/main" val="131399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10863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11" descr="Logo fondu NextGenerationEU"/>
          <p:cNvSpPr/>
          <p:nvPr/>
        </p:nvSpPr>
        <p:spPr>
          <a:xfrm>
            <a:off x="6438900" y="23387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11"/>
          <p:cNvSpPr/>
          <p:nvPr/>
        </p:nvSpPr>
        <p:spPr>
          <a:xfrm>
            <a:off x="228503" y="44409"/>
            <a:ext cx="47507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Reforma 2021 – 2035: </a:t>
            </a:r>
            <a:br>
              <a:rPr lang="sk-SK" sz="2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k-SK" sz="27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Robme to inak!</a:t>
            </a:r>
            <a:endParaRPr sz="27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11"/>
          <p:cNvSpPr txBox="1"/>
          <p:nvPr/>
        </p:nvSpPr>
        <p:spPr>
          <a:xfrm>
            <a:off x="166687" y="1226683"/>
            <a:ext cx="8488109" cy="349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514350" marR="0" lvl="0" indent="-3429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sk-SK" sz="2175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Výsledky budeme </a:t>
            </a:r>
            <a:r>
              <a:rPr lang="sk-SK" sz="2175" b="0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hladať</a:t>
            </a:r>
            <a:r>
              <a:rPr lang="sk-SK" sz="2175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sk-SK" sz="2175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učebniach</a:t>
            </a:r>
            <a:r>
              <a:rPr lang="sk-SK" sz="2175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71450" marR="0" lvl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k-SK" sz="2175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sk-SK" sz="2175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nie v dokumentoch.</a:t>
            </a:r>
          </a:p>
          <a:p>
            <a:pPr marL="514350" marR="0" lvl="0" indent="-34290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sk-SK" sz="2175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Úloha štátu: poskytnúť príležitosť       </a:t>
            </a:r>
          </a:p>
          <a:p>
            <a:pPr marL="171450" lvl="4">
              <a:lnSpc>
                <a:spcPct val="124000"/>
              </a:lnSpc>
              <a:buClr>
                <a:schemeClr val="dk1"/>
              </a:buClr>
              <a:buSzPts val="2400"/>
            </a:pPr>
            <a:r>
              <a:rPr lang="sk-SK" sz="2175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na zmenu, nie ju vnucovať.</a:t>
            </a:r>
          </a:p>
          <a:p>
            <a:pPr marL="514350" lvl="4" indent="-342900">
              <a:lnSpc>
                <a:spcPct val="124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sk-SK" sz="2175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Spolupracuje s každým, kto chce pomôcť uskutočniť zmenu.</a:t>
            </a:r>
          </a:p>
          <a:p>
            <a:pPr marL="514350" lvl="4" indent="-342900">
              <a:lnSpc>
                <a:spcPct val="124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sk-SK" sz="2175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Príležitosť prichádza rýchlo, povinné časti prichádzajú pomalšie - je tu prechodné, prípravné obdobie. </a:t>
            </a:r>
            <a:endParaRPr sz="2400" b="1" i="0" u="none" strike="noStrike" cap="none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56" name="Google Shape;1156;p11"/>
          <p:cNvGrpSpPr/>
          <p:nvPr/>
        </p:nvGrpSpPr>
        <p:grpSpPr>
          <a:xfrm>
            <a:off x="5910099" y="348170"/>
            <a:ext cx="2007267" cy="2365293"/>
            <a:chOff x="1967389" y="60824"/>
            <a:chExt cx="4147580" cy="4580607"/>
          </a:xfrm>
        </p:grpSpPr>
        <p:sp>
          <p:nvSpPr>
            <p:cNvPr id="1157" name="Google Shape;1157;p11"/>
            <p:cNvSpPr/>
            <p:nvPr/>
          </p:nvSpPr>
          <p:spPr>
            <a:xfrm>
              <a:off x="1967389" y="60824"/>
              <a:ext cx="4147580" cy="4580607"/>
            </a:xfrm>
            <a:prstGeom prst="roundRect">
              <a:avLst>
                <a:gd name="adj" fmla="val 16667"/>
              </a:avLst>
            </a:prstGeom>
            <a:solidFill>
              <a:srgbClr val="27567F"/>
            </a:solidFill>
            <a:ln w="25400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k-SK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" Nemôžete vyriešiť problémy        s rovnakým zmýšľaním, ktoré ich vytvorilo." ALBERT EINSTEIN</a:t>
              </a:r>
              <a:endParaRPr dirty="0"/>
            </a:p>
          </p:txBody>
        </p:sp>
        <p:pic>
          <p:nvPicPr>
            <p:cNvPr id="1158" name="Google Shape;1158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07678" y="398240"/>
              <a:ext cx="1667002" cy="164980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086356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2" descr="Logo fondu NextGenerationEU"/>
          <p:cNvSpPr/>
          <p:nvPr/>
        </p:nvSpPr>
        <p:spPr>
          <a:xfrm>
            <a:off x="6438900" y="23387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5" name="Google Shape;1165;p12"/>
          <p:cNvGrpSpPr/>
          <p:nvPr/>
        </p:nvGrpSpPr>
        <p:grpSpPr>
          <a:xfrm>
            <a:off x="262210" y="1797379"/>
            <a:ext cx="2971643" cy="3147372"/>
            <a:chOff x="0" y="47376"/>
            <a:chExt cx="2971643" cy="3147372"/>
          </a:xfrm>
        </p:grpSpPr>
        <p:sp>
          <p:nvSpPr>
            <p:cNvPr id="1166" name="Google Shape;1166;p12"/>
            <p:cNvSpPr/>
            <p:nvPr/>
          </p:nvSpPr>
          <p:spPr>
            <a:xfrm>
              <a:off x="0" y="412668"/>
              <a:ext cx="2971643" cy="60480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2"/>
            <p:cNvSpPr/>
            <p:nvPr/>
          </p:nvSpPr>
          <p:spPr>
            <a:xfrm>
              <a:off x="141736" y="47376"/>
              <a:ext cx="2829906" cy="849132"/>
            </a:xfrm>
            <a:prstGeom prst="roundRect">
              <a:avLst>
                <a:gd name="adj" fmla="val 16667"/>
              </a:avLst>
            </a:prstGeom>
            <a:solidFill>
              <a:srgbClr val="D8E6F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2"/>
            <p:cNvSpPr txBox="1"/>
            <p:nvPr/>
          </p:nvSpPr>
          <p:spPr>
            <a:xfrm>
              <a:off x="176321" y="81961"/>
              <a:ext cx="2760736" cy="581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625" tIns="0" rIns="786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Zhora nadol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(povinné reformy)</a:t>
              </a:r>
              <a:endParaRPr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2"/>
            <p:cNvSpPr/>
            <p:nvPr/>
          </p:nvSpPr>
          <p:spPr>
            <a:xfrm>
              <a:off x="0" y="1501308"/>
              <a:ext cx="2971643" cy="60480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2"/>
            <p:cNvSpPr/>
            <p:nvPr/>
          </p:nvSpPr>
          <p:spPr>
            <a:xfrm>
              <a:off x="140891" y="1147068"/>
              <a:ext cx="2829906" cy="708480"/>
            </a:xfrm>
            <a:prstGeom prst="roundRect">
              <a:avLst>
                <a:gd name="adj" fmla="val 16667"/>
              </a:avLst>
            </a:prstGeom>
            <a:solidFill>
              <a:srgbClr val="D8E6F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2"/>
            <p:cNvSpPr txBox="1"/>
            <p:nvPr/>
          </p:nvSpPr>
          <p:spPr>
            <a:xfrm>
              <a:off x="175476" y="1181653"/>
              <a:ext cx="2760736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625" tIns="0" rIns="786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Nositeľmi reformy sú verejné orgány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2"/>
            <p:cNvSpPr/>
            <p:nvPr/>
          </p:nvSpPr>
          <p:spPr>
            <a:xfrm>
              <a:off x="0" y="2589948"/>
              <a:ext cx="2971643" cy="60480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2"/>
            <p:cNvSpPr/>
            <p:nvPr/>
          </p:nvSpPr>
          <p:spPr>
            <a:xfrm>
              <a:off x="140891" y="2235708"/>
              <a:ext cx="2829906" cy="708480"/>
            </a:xfrm>
            <a:prstGeom prst="roundRect">
              <a:avLst>
                <a:gd name="adj" fmla="val 16667"/>
              </a:avLst>
            </a:prstGeom>
            <a:solidFill>
              <a:srgbClr val="D8E6F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2"/>
            <p:cNvSpPr txBox="1"/>
            <p:nvPr/>
          </p:nvSpPr>
          <p:spPr>
            <a:xfrm>
              <a:off x="175476" y="2270293"/>
              <a:ext cx="2760736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625" tIns="0" rIns="786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l-PL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Všetci jednotne, v rovnakom čase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12"/>
          <p:cNvGrpSpPr/>
          <p:nvPr/>
        </p:nvGrpSpPr>
        <p:grpSpPr>
          <a:xfrm>
            <a:off x="5267689" y="1731231"/>
            <a:ext cx="3206569" cy="3473224"/>
            <a:chOff x="0" y="191680"/>
            <a:chExt cx="3206569" cy="3473224"/>
          </a:xfrm>
        </p:grpSpPr>
        <p:sp>
          <p:nvSpPr>
            <p:cNvPr id="1176" name="Google Shape;1176;p12"/>
            <p:cNvSpPr/>
            <p:nvPr/>
          </p:nvSpPr>
          <p:spPr>
            <a:xfrm>
              <a:off x="0" y="942595"/>
              <a:ext cx="3198434" cy="316814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2"/>
            <p:cNvSpPr/>
            <p:nvPr/>
          </p:nvSpPr>
          <p:spPr>
            <a:xfrm>
              <a:off x="76527" y="191680"/>
              <a:ext cx="3045380" cy="970191"/>
            </a:xfrm>
            <a:prstGeom prst="roundRect">
              <a:avLst>
                <a:gd name="adj" fmla="val 16667"/>
              </a:avLst>
            </a:prstGeom>
            <a:solidFill>
              <a:srgbClr val="D8E6F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2"/>
            <p:cNvSpPr txBox="1"/>
            <p:nvPr/>
          </p:nvSpPr>
          <p:spPr>
            <a:xfrm>
              <a:off x="123888" y="239041"/>
              <a:ext cx="2950658" cy="87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625" tIns="0" rIns="846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Zdola nahor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(príležitosť a podpora)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2"/>
            <p:cNvSpPr/>
            <p:nvPr/>
          </p:nvSpPr>
          <p:spPr>
            <a:xfrm>
              <a:off x="0" y="2383161"/>
              <a:ext cx="3198434" cy="27720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2"/>
            <p:cNvSpPr/>
            <p:nvPr/>
          </p:nvSpPr>
          <p:spPr>
            <a:xfrm>
              <a:off x="76527" y="1305399"/>
              <a:ext cx="3045380" cy="1226710"/>
            </a:xfrm>
            <a:prstGeom prst="roundRect">
              <a:avLst>
                <a:gd name="adj" fmla="val 16667"/>
              </a:avLst>
            </a:prstGeom>
            <a:solidFill>
              <a:srgbClr val="D8E6F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2"/>
            <p:cNvSpPr txBox="1"/>
            <p:nvPr/>
          </p:nvSpPr>
          <p:spPr>
            <a:xfrm>
              <a:off x="136410" y="1365282"/>
              <a:ext cx="2925614" cy="1106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625" tIns="0" rIns="846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sk-SK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Nositeľmi reformy sú školy, verejné orgány a iné profesijné organizácie a partneri.</a:t>
              </a:r>
              <a:endParaRPr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2"/>
            <p:cNvSpPr/>
            <p:nvPr/>
          </p:nvSpPr>
          <p:spPr>
            <a:xfrm>
              <a:off x="0" y="3387704"/>
              <a:ext cx="3198434" cy="27720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25400" cap="flat" cmpd="sng">
              <a:solidFill>
                <a:schemeClr val="lt1"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2"/>
            <p:cNvSpPr/>
            <p:nvPr/>
          </p:nvSpPr>
          <p:spPr>
            <a:xfrm>
              <a:off x="76527" y="2608882"/>
              <a:ext cx="3045380" cy="830302"/>
            </a:xfrm>
            <a:prstGeom prst="roundRect">
              <a:avLst>
                <a:gd name="adj" fmla="val 16667"/>
              </a:avLst>
            </a:prstGeom>
            <a:solidFill>
              <a:srgbClr val="D8E6F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2"/>
            <p:cNvSpPr txBox="1"/>
            <p:nvPr/>
          </p:nvSpPr>
          <p:spPr>
            <a:xfrm>
              <a:off x="242253" y="2833226"/>
              <a:ext cx="2964316" cy="749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625" tIns="0" rIns="846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Prechodné obdobie</a:t>
              </a:r>
              <a:r>
                <a:rPr lang="sk-SK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sk-SK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5" name="Google Shape;1185;p12"/>
          <p:cNvSpPr txBox="1"/>
          <p:nvPr/>
        </p:nvSpPr>
        <p:spPr>
          <a:xfrm>
            <a:off x="497667" y="562100"/>
            <a:ext cx="2608660" cy="617934"/>
          </a:xfrm>
          <a:prstGeom prst="rect">
            <a:avLst/>
          </a:prstGeom>
          <a:solidFill>
            <a:srgbClr val="27567F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endParaRPr sz="825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sk-SK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Postup 2008 – 2020</a:t>
            </a:r>
            <a:endParaRPr dirty="0"/>
          </a:p>
        </p:txBody>
      </p:sp>
      <p:sp>
        <p:nvSpPr>
          <p:cNvPr id="1186" name="Google Shape;1186;p12"/>
          <p:cNvSpPr txBox="1"/>
          <p:nvPr/>
        </p:nvSpPr>
        <p:spPr>
          <a:xfrm>
            <a:off x="5509942" y="563372"/>
            <a:ext cx="2609850" cy="617934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2756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endParaRPr sz="75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sk-SK" sz="2100" b="1" i="0" u="none" strike="noStrike" cap="none" dirty="0">
                <a:solidFill>
                  <a:srgbClr val="27567F"/>
                </a:solidFill>
                <a:latin typeface="Calibri"/>
                <a:ea typeface="Calibri"/>
                <a:cs typeface="Calibri"/>
                <a:sym typeface="Calibri"/>
              </a:rPr>
              <a:t>Cesta do 2035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13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2D528F9-6175-43D8-8DE2-32E8971D9F48}">
  <we:reference id="wa200003915" version="2.0.0.0" store="en-US" storeType="OMEX"/>
  <we:alternateReferences>
    <we:reference id="WA200003915" version="2.0.0.0" store="WA20000391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1385</Words>
  <Application>Microsoft Office PowerPoint</Application>
  <PresentationFormat>Prezentácia na obrazovke (16:9)</PresentationFormat>
  <Paragraphs>241</Paragraphs>
  <Slides>36</Slides>
  <Notes>24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36</vt:i4>
      </vt:variant>
    </vt:vector>
  </HeadingPairs>
  <TitlesOfParts>
    <vt:vector size="45" baseType="lpstr">
      <vt:lpstr>Arial</vt:lpstr>
      <vt:lpstr>Gloria Hallelujah</vt:lpstr>
      <vt:lpstr>League Spartan</vt:lpstr>
      <vt:lpstr>Nunito</vt:lpstr>
      <vt:lpstr>Calibri</vt:lpstr>
      <vt:lpstr>Open Sans</vt:lpstr>
      <vt:lpstr>Times New Roman</vt:lpstr>
      <vt:lpstr>Bahnschrift</vt:lpstr>
      <vt:lpstr>Simple Light</vt:lpstr>
      <vt:lpstr>Prezentácia programu PowerPoint</vt:lpstr>
      <vt:lpstr>Prečo zmena? Prečo reforma?</vt:lpstr>
      <vt:lpstr>PISA 2018</vt:lpstr>
      <vt:lpstr>PISA 2022</vt:lpstr>
      <vt:lpstr>Prezentácia programu PowerPoint</vt:lpstr>
      <vt:lpstr>Dôvody pre tvorbu nového kurikula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Kde sme teraz - príklad</vt:lpstr>
      <vt:lpstr>Budúcnosť - príklad</vt:lpstr>
      <vt:lpstr>Systém 3 cyklov zdroj: vzdelavanie21.sk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Vzdelávacie oblasti- Rámcový učebný plán</vt:lpstr>
      <vt:lpstr>Standardy </vt:lpstr>
      <vt:lpstr>Nová definícia profesie učiteľa</vt:lpstr>
      <vt:lpstr>Učitelia a odborná príprava budúcich učiteľov vo svetle reformy</vt:lpstr>
      <vt:lpstr>Učiteľ 21. storočia</vt:lpstr>
      <vt:lpstr>Prezentácia programu PowerPoint</vt:lpstr>
      <vt:lpstr>Zmeny sú tu - zmeny sa dejú, je len na nás ako ich dokážeme prijať, uchopiť a pracovať s nimi.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Tünde Berta</dc:creator>
  <cp:lastModifiedBy>ronais</cp:lastModifiedBy>
  <cp:revision>5</cp:revision>
  <cp:lastPrinted>2024-02-01T07:37:41Z</cp:lastPrinted>
  <dcterms:modified xsi:type="dcterms:W3CDTF">2024-02-13T12:47:04Z</dcterms:modified>
</cp:coreProperties>
</file>